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58" r:id="rId5"/>
    <p:sldId id="259" r:id="rId6"/>
    <p:sldId id="261" r:id="rId7"/>
    <p:sldId id="262" r:id="rId8"/>
    <p:sldId id="263" r:id="rId9"/>
    <p:sldId id="264" r:id="rId10"/>
    <p:sldId id="265" r:id="rId11"/>
    <p:sldId id="293" r:id="rId12"/>
    <p:sldId id="266" r:id="rId13"/>
    <p:sldId id="267" r:id="rId14"/>
    <p:sldId id="268" r:id="rId15"/>
    <p:sldId id="269" r:id="rId16"/>
    <p:sldId id="270" r:id="rId17"/>
    <p:sldId id="271" r:id="rId18"/>
    <p:sldId id="272" r:id="rId19"/>
    <p:sldId id="273" r:id="rId20"/>
    <p:sldId id="274" r:id="rId21"/>
    <p:sldId id="291"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7" autoAdjust="0"/>
    <p:restoredTop sz="94660"/>
  </p:normalViewPr>
  <p:slideViewPr>
    <p:cSldViewPr snapToGrid="0">
      <p:cViewPr varScale="1">
        <p:scale>
          <a:sx n="69" d="100"/>
          <a:sy n="69"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12/29/2017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7274" y="169480"/>
            <a:ext cx="9966960" cy="3035808"/>
          </a:xfrm>
        </p:spPr>
        <p:txBody>
          <a:bodyPr/>
          <a:lstStyle/>
          <a:p>
            <a:r>
              <a:rPr lang="es-ES" dirty="0" smtClean="0">
                <a:solidFill>
                  <a:srgbClr val="FF0000"/>
                </a:solidFill>
              </a:rPr>
              <a:t>Fuerza y movimiento</a:t>
            </a:r>
            <a:endParaRPr lang="es-CL" dirty="0">
              <a:solidFill>
                <a:srgbClr val="FF0000"/>
              </a:solidFill>
            </a:endParaRPr>
          </a:p>
        </p:txBody>
      </p:sp>
      <p:sp>
        <p:nvSpPr>
          <p:cNvPr id="3" name="Subtítulo 2"/>
          <p:cNvSpPr>
            <a:spLocks noGrp="1"/>
          </p:cNvSpPr>
          <p:nvPr>
            <p:ph type="subTitle" idx="1"/>
          </p:nvPr>
        </p:nvSpPr>
        <p:spPr/>
        <p:txBody>
          <a:bodyPr/>
          <a:lstStyle/>
          <a:p>
            <a:r>
              <a:rPr lang="es-ES" dirty="0" smtClean="0"/>
              <a:t>Montoya.</a:t>
            </a:r>
            <a:endParaRPr lang="es-CL" dirty="0"/>
          </a:p>
        </p:txBody>
      </p:sp>
    </p:spTree>
    <p:extLst>
      <p:ext uri="{BB962C8B-B14F-4D97-AF65-F5344CB8AC3E}">
        <p14:creationId xmlns:p14="http://schemas.microsoft.com/office/powerpoint/2010/main" val="132257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457" y="124868"/>
            <a:ext cx="10058400" cy="1609344"/>
          </a:xfrm>
        </p:spPr>
        <p:txBody>
          <a:bodyPr/>
          <a:lstStyle/>
          <a:p>
            <a:r>
              <a:rPr lang="es-ES" dirty="0" smtClean="0">
                <a:solidFill>
                  <a:schemeClr val="accent4"/>
                </a:solidFill>
              </a:rPr>
              <a:t>Sistema de coordenadas tridimensionales.</a:t>
            </a:r>
            <a:endParaRPr lang="es-CL" dirty="0">
              <a:solidFill>
                <a:schemeClr val="accent4"/>
              </a:solidFill>
            </a:endParaRPr>
          </a:p>
        </p:txBody>
      </p:sp>
      <p:sp>
        <p:nvSpPr>
          <p:cNvPr id="3" name="Marcador de contenido 2"/>
          <p:cNvSpPr>
            <a:spLocks noGrp="1"/>
          </p:cNvSpPr>
          <p:nvPr>
            <p:ph idx="1"/>
          </p:nvPr>
        </p:nvSpPr>
        <p:spPr>
          <a:xfrm>
            <a:off x="140457" y="1734212"/>
            <a:ext cx="10058400" cy="4050792"/>
          </a:xfrm>
        </p:spPr>
        <p:txBody>
          <a:bodyPr>
            <a:normAutofit fontScale="85000" lnSpcReduction="20000"/>
          </a:bodyPr>
          <a:lstStyle/>
          <a:p>
            <a:r>
              <a:rPr lang="es-CL" sz="2800" dirty="0"/>
              <a:t>La realidad espacial en la que vivimos es </a:t>
            </a:r>
            <a:endParaRPr lang="es-CL" sz="2800" dirty="0" smtClean="0"/>
          </a:p>
          <a:p>
            <a:r>
              <a:rPr lang="es-CL" sz="2800" dirty="0" smtClean="0"/>
              <a:t>tridimensional</a:t>
            </a:r>
            <a:r>
              <a:rPr lang="es-CL" sz="2800" dirty="0"/>
              <a:t>. </a:t>
            </a:r>
            <a:endParaRPr lang="es-CL" sz="2800" dirty="0" smtClean="0"/>
          </a:p>
          <a:p>
            <a:r>
              <a:rPr lang="es-CL" sz="2800" dirty="0" smtClean="0"/>
              <a:t>Por </a:t>
            </a:r>
            <a:r>
              <a:rPr lang="es-CL" sz="2800" dirty="0"/>
              <a:t>ello, al describir la ubicación de un objeto, </a:t>
            </a:r>
            <a:endParaRPr lang="es-CL" sz="2800" dirty="0" smtClean="0"/>
          </a:p>
          <a:p>
            <a:r>
              <a:rPr lang="es-CL" sz="2800" dirty="0" smtClean="0"/>
              <a:t>es </a:t>
            </a:r>
            <a:r>
              <a:rPr lang="es-CL" sz="2800" dirty="0"/>
              <a:t>habitual  </a:t>
            </a:r>
            <a:r>
              <a:rPr lang="es-CL" sz="2800" dirty="0" smtClean="0"/>
              <a:t>utilizar </a:t>
            </a:r>
            <a:r>
              <a:rPr lang="es-CL" sz="2800" dirty="0"/>
              <a:t>un sistema de tres ejes </a:t>
            </a:r>
            <a:endParaRPr lang="es-CL" sz="2800" dirty="0" smtClean="0"/>
          </a:p>
          <a:p>
            <a:r>
              <a:rPr lang="es-CL" sz="2800" dirty="0" smtClean="0"/>
              <a:t>coordenados</a:t>
            </a:r>
            <a:r>
              <a:rPr lang="es-CL" sz="2800" dirty="0"/>
              <a:t>. A los ya </a:t>
            </a:r>
            <a:r>
              <a:rPr lang="es-CL" sz="2800" dirty="0" smtClean="0"/>
              <a:t>conocidos </a:t>
            </a:r>
            <a:r>
              <a:rPr lang="es-CL" sz="2800" dirty="0"/>
              <a:t>eje X y eje Y se </a:t>
            </a:r>
            <a:endParaRPr lang="es-CL" sz="2800" dirty="0" smtClean="0"/>
          </a:p>
          <a:p>
            <a:r>
              <a:rPr lang="es-CL" sz="2800" dirty="0" smtClean="0"/>
              <a:t>les </a:t>
            </a:r>
            <a:r>
              <a:rPr lang="es-CL" sz="2800" dirty="0"/>
              <a:t>agrega el eje Z. </a:t>
            </a:r>
            <a:endParaRPr lang="es-CL" sz="2800" dirty="0" smtClean="0"/>
          </a:p>
          <a:p>
            <a:r>
              <a:rPr lang="es-CL" sz="2800" dirty="0" smtClean="0"/>
              <a:t>En </a:t>
            </a:r>
            <a:r>
              <a:rPr lang="es-CL" sz="2800" dirty="0"/>
              <a:t>la imagen, </a:t>
            </a:r>
            <a:r>
              <a:rPr lang="es-CL" sz="2800" dirty="0" smtClean="0"/>
              <a:t>la </a:t>
            </a:r>
            <a:r>
              <a:rPr lang="es-CL" sz="2800" dirty="0"/>
              <a:t>persona situada en la esquina de la </a:t>
            </a:r>
            <a:endParaRPr lang="es-CL" sz="2800" dirty="0" smtClean="0"/>
          </a:p>
          <a:p>
            <a:r>
              <a:rPr lang="es-CL" sz="2800" dirty="0" smtClean="0"/>
              <a:t>habitación </a:t>
            </a:r>
            <a:r>
              <a:rPr lang="es-CL" sz="2800" dirty="0"/>
              <a:t>se </a:t>
            </a:r>
            <a:r>
              <a:rPr lang="es-CL" sz="2800" dirty="0" smtClean="0"/>
              <a:t>encuentra </a:t>
            </a:r>
            <a:r>
              <a:rPr lang="es-CL" sz="2800" dirty="0"/>
              <a:t>sobre el punto de </a:t>
            </a:r>
            <a:r>
              <a:rPr lang="es-CL" sz="2800" dirty="0" smtClean="0"/>
              <a:t>referencia.</a:t>
            </a:r>
          </a:p>
          <a:p>
            <a:r>
              <a:rPr lang="es-CL" sz="2800" dirty="0" smtClean="0"/>
              <a:t> </a:t>
            </a:r>
            <a:r>
              <a:rPr lang="es-CL" sz="2800" dirty="0"/>
              <a:t>Este sistema  de </a:t>
            </a:r>
            <a:r>
              <a:rPr lang="es-CL" sz="2800" dirty="0" smtClean="0"/>
              <a:t>coordenadas  </a:t>
            </a:r>
            <a:r>
              <a:rPr lang="es-CL" sz="2800" dirty="0"/>
              <a:t>corresponde  a </a:t>
            </a:r>
            <a:r>
              <a:rPr lang="es-CL" sz="2800" dirty="0" smtClean="0"/>
              <a:t>uno</a:t>
            </a:r>
          </a:p>
          <a:p>
            <a:r>
              <a:rPr lang="es-CL" sz="2800" dirty="0" smtClean="0"/>
              <a:t> tridimensional</a:t>
            </a:r>
          </a:p>
          <a:p>
            <a:endParaRPr lang="es-CL" dirty="0"/>
          </a:p>
        </p:txBody>
      </p:sp>
      <p:pic>
        <p:nvPicPr>
          <p:cNvPr id="34" name="Imagen 33"/>
          <p:cNvPicPr>
            <a:picLocks noChangeAspect="1"/>
          </p:cNvPicPr>
          <p:nvPr/>
        </p:nvPicPr>
        <p:blipFill>
          <a:blip r:embed="rId2"/>
          <a:stretch>
            <a:fillRect/>
          </a:stretch>
        </p:blipFill>
        <p:spPr>
          <a:xfrm>
            <a:off x="8097033" y="799051"/>
            <a:ext cx="4203648" cy="4721902"/>
          </a:xfrm>
          <a:prstGeom prst="rect">
            <a:avLst/>
          </a:prstGeom>
        </p:spPr>
      </p:pic>
    </p:spTree>
    <p:extLst>
      <p:ext uri="{BB962C8B-B14F-4D97-AF65-F5344CB8AC3E}">
        <p14:creationId xmlns:p14="http://schemas.microsoft.com/office/powerpoint/2010/main" val="193656551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Aplicación. </a:t>
            </a:r>
            <a:endParaRPr lang="es-CL" dirty="0">
              <a:solidFill>
                <a:srgbClr val="FF0000"/>
              </a:solidFill>
            </a:endParaRPr>
          </a:p>
        </p:txBody>
      </p:sp>
      <p:sp>
        <p:nvSpPr>
          <p:cNvPr id="3" name="Marcador de contenido 2"/>
          <p:cNvSpPr>
            <a:spLocks noGrp="1"/>
          </p:cNvSpPr>
          <p:nvPr>
            <p:ph idx="1"/>
          </p:nvPr>
        </p:nvSpPr>
        <p:spPr/>
        <p:txBody>
          <a:bodyPr/>
          <a:lstStyle/>
          <a:p>
            <a:pPr marL="0" indent="0">
              <a:buNone/>
            </a:pPr>
            <a:r>
              <a:rPr lang="es-ES" dirty="0" smtClean="0"/>
              <a:t>Una persona se encuentra inicialmente en el punto origen del sistema de referencia. Camina 8 metros en la dirección positiva del eje OX y 6 metros en la dirección positiva del eje OX,</a:t>
            </a:r>
          </a:p>
          <a:p>
            <a:pPr marL="0" indent="0">
              <a:buNone/>
            </a:pPr>
            <a:r>
              <a:rPr lang="es-ES" dirty="0" smtClean="0"/>
              <a:t>¿A que distancia esta del punto</a:t>
            </a:r>
          </a:p>
          <a:p>
            <a:pPr marL="0" indent="0">
              <a:buNone/>
            </a:pPr>
            <a:r>
              <a:rPr lang="es-ES" dirty="0" smtClean="0"/>
              <a:t> de partida.</a:t>
            </a:r>
          </a:p>
          <a:p>
            <a:endParaRPr lang="es-CL" dirty="0"/>
          </a:p>
        </p:txBody>
      </p:sp>
      <p:pic>
        <p:nvPicPr>
          <p:cNvPr id="4" name="Imagen 3"/>
          <p:cNvPicPr>
            <a:picLocks noChangeAspect="1"/>
          </p:cNvPicPr>
          <p:nvPr/>
        </p:nvPicPr>
        <p:blipFill>
          <a:blip r:embed="rId2"/>
          <a:stretch>
            <a:fillRect/>
          </a:stretch>
        </p:blipFill>
        <p:spPr>
          <a:xfrm>
            <a:off x="5156616" y="2803161"/>
            <a:ext cx="6826071" cy="3569167"/>
          </a:xfrm>
          <a:prstGeom prst="rect">
            <a:avLst/>
          </a:prstGeom>
        </p:spPr>
      </p:pic>
    </p:spTree>
    <p:extLst>
      <p:ext uri="{BB962C8B-B14F-4D97-AF65-F5344CB8AC3E}">
        <p14:creationId xmlns:p14="http://schemas.microsoft.com/office/powerpoint/2010/main" val="410639624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solidFill>
                  <a:srgbClr val="FF0000"/>
                </a:solidFill>
              </a:rPr>
              <a:t>¿Qué se necesita para describir el movimiento de un cuerpo?</a:t>
            </a:r>
            <a:r>
              <a:rPr lang="es-CL" dirty="0">
                <a:solidFill>
                  <a:srgbClr val="FF0000"/>
                </a:solidFill>
              </a:rPr>
              <a:t/>
            </a:r>
            <a:br>
              <a:rPr lang="es-CL" dirty="0">
                <a:solidFill>
                  <a:srgbClr val="FF0000"/>
                </a:solidFill>
              </a:rPr>
            </a:br>
            <a:endParaRPr lang="es-CL" dirty="0">
              <a:solidFill>
                <a:srgbClr val="FF0000"/>
              </a:solidFill>
            </a:endParaRPr>
          </a:p>
        </p:txBody>
      </p:sp>
      <p:sp>
        <p:nvSpPr>
          <p:cNvPr id="3" name="Marcador de contenido 2"/>
          <p:cNvSpPr>
            <a:spLocks noGrp="1"/>
          </p:cNvSpPr>
          <p:nvPr>
            <p:ph idx="1"/>
          </p:nvPr>
        </p:nvSpPr>
        <p:spPr>
          <a:xfrm>
            <a:off x="290360" y="1727091"/>
            <a:ext cx="10058400" cy="4050792"/>
          </a:xfrm>
        </p:spPr>
        <p:txBody>
          <a:bodyPr/>
          <a:lstStyle/>
          <a:p>
            <a:r>
              <a:rPr lang="es-CL" dirty="0"/>
              <a:t>Para describir la ubicación de un cuerpo  y/o las características de su </a:t>
            </a:r>
            <a:r>
              <a:rPr lang="es-CL" dirty="0" smtClean="0"/>
              <a:t>movimiento</a:t>
            </a:r>
            <a:r>
              <a:rPr lang="es-CL" dirty="0"/>
              <a:t>, se recurre a una serie de parámetros que permiten </a:t>
            </a:r>
            <a:r>
              <a:rPr lang="es-CL" dirty="0" smtClean="0"/>
              <a:t>hacerlo.</a:t>
            </a:r>
            <a:endParaRPr lang="es-CL" dirty="0"/>
          </a:p>
          <a:p>
            <a:r>
              <a:rPr lang="es-CL" dirty="0"/>
              <a:t/>
            </a:r>
            <a:br>
              <a:rPr lang="es-CL" dirty="0"/>
            </a:br>
            <a:r>
              <a:rPr lang="es-CL" dirty="0"/>
              <a:t>Determinando la ubicación de un atleta</a:t>
            </a:r>
          </a:p>
          <a:p>
            <a:r>
              <a:rPr lang="es-CL" dirty="0"/>
              <a:t> </a:t>
            </a:r>
          </a:p>
          <a:p>
            <a:r>
              <a:rPr lang="es-CL" dirty="0" smtClean="0"/>
              <a:t>Considere la  </a:t>
            </a:r>
            <a:r>
              <a:rPr lang="es-CL" dirty="0"/>
              <a:t>siguiente situación</a:t>
            </a:r>
            <a:r>
              <a:rPr lang="es-CL" dirty="0" smtClean="0"/>
              <a:t>:</a:t>
            </a:r>
          </a:p>
          <a:p>
            <a:r>
              <a:rPr lang="es-CL" dirty="0" smtClean="0"/>
              <a:t> </a:t>
            </a:r>
            <a:r>
              <a:rPr lang="es-CL" dirty="0"/>
              <a:t>En una competencia de atletismo, un asistente </a:t>
            </a:r>
            <a:endParaRPr lang="es-CL" dirty="0" smtClean="0"/>
          </a:p>
          <a:p>
            <a:r>
              <a:rPr lang="es-CL" dirty="0" smtClean="0"/>
              <a:t>saca </a:t>
            </a:r>
            <a:r>
              <a:rPr lang="es-CL" dirty="0"/>
              <a:t>una fotografía, cuya imagen se </a:t>
            </a:r>
            <a:r>
              <a:rPr lang="es-CL" dirty="0" smtClean="0"/>
              <a:t>representa</a:t>
            </a:r>
          </a:p>
          <a:p>
            <a:r>
              <a:rPr lang="es-CL" dirty="0" smtClean="0"/>
              <a:t> </a:t>
            </a:r>
            <a:r>
              <a:rPr lang="es-CL" dirty="0"/>
              <a:t>a continuación:</a:t>
            </a:r>
          </a:p>
          <a:p>
            <a:endParaRPr lang="es-CL" dirty="0"/>
          </a:p>
        </p:txBody>
      </p:sp>
      <p:pic>
        <p:nvPicPr>
          <p:cNvPr id="1026" name="Picture 2" descr="Resultado de imagen para imagen de dos atletas en una mara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95184"/>
            <a:ext cx="5616992" cy="397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329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818" y="499622"/>
            <a:ext cx="10058400" cy="1609344"/>
          </a:xfrm>
        </p:spPr>
        <p:txBody>
          <a:bodyPr/>
          <a:lstStyle/>
          <a:p>
            <a:r>
              <a:rPr lang="es-CL" dirty="0" smtClean="0">
                <a:solidFill>
                  <a:srgbClr val="FF0000"/>
                </a:solidFill>
              </a:rPr>
              <a:t>A partir </a:t>
            </a:r>
            <a:r>
              <a:rPr lang="es-CL" dirty="0">
                <a:solidFill>
                  <a:srgbClr val="FF0000"/>
                </a:solidFill>
              </a:rPr>
              <a:t>de la imagen, respondan:</a:t>
            </a:r>
          </a:p>
        </p:txBody>
      </p:sp>
      <p:sp>
        <p:nvSpPr>
          <p:cNvPr id="3" name="Marcador de contenido 2"/>
          <p:cNvSpPr>
            <a:spLocks noGrp="1"/>
          </p:cNvSpPr>
          <p:nvPr>
            <p:ph idx="1"/>
          </p:nvPr>
        </p:nvSpPr>
        <p:spPr>
          <a:xfrm>
            <a:off x="479684" y="1761644"/>
            <a:ext cx="11227633" cy="4654146"/>
          </a:xfrm>
        </p:spPr>
        <p:txBody>
          <a:bodyPr>
            <a:normAutofit/>
          </a:bodyPr>
          <a:lstStyle/>
          <a:p>
            <a:r>
              <a:rPr lang="es-CL" sz="2400" dirty="0"/>
              <a:t>Si los </a:t>
            </a:r>
            <a:r>
              <a:rPr lang="es-CL" sz="2400" dirty="0" smtClean="0"/>
              <a:t>postes de alumbrado  </a:t>
            </a:r>
            <a:r>
              <a:rPr lang="es-CL" sz="2400" dirty="0"/>
              <a:t>al costado de </a:t>
            </a:r>
            <a:r>
              <a:rPr lang="es-CL" sz="2400" dirty="0" smtClean="0"/>
              <a:t>la calle  se encuentran separados 100 metros entre ellos , </a:t>
            </a:r>
          </a:p>
          <a:p>
            <a:r>
              <a:rPr lang="es-CL" sz="2400" dirty="0" smtClean="0"/>
              <a:t>¿A que distancia aproximada esta cada atleta respecto del siguiente poste? </a:t>
            </a:r>
          </a:p>
        </p:txBody>
      </p:sp>
    </p:spTree>
    <p:extLst>
      <p:ext uri="{BB962C8B-B14F-4D97-AF65-F5344CB8AC3E}">
        <p14:creationId xmlns:p14="http://schemas.microsoft.com/office/powerpoint/2010/main" val="38656938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300" y="0"/>
            <a:ext cx="10058400" cy="1609344"/>
          </a:xfrm>
        </p:spPr>
        <p:txBody>
          <a:bodyPr/>
          <a:lstStyle/>
          <a:p>
            <a:r>
              <a:rPr lang="es-CL" dirty="0">
                <a:solidFill>
                  <a:srgbClr val="002060"/>
                </a:solidFill>
              </a:rPr>
              <a:t>la posición</a:t>
            </a:r>
            <a:br>
              <a:rPr lang="es-CL" dirty="0">
                <a:solidFill>
                  <a:srgbClr val="002060"/>
                </a:solidFill>
              </a:rPr>
            </a:br>
            <a:endParaRPr lang="es-CL" dirty="0">
              <a:solidFill>
                <a:srgbClr val="002060"/>
              </a:solidFill>
            </a:endParaRPr>
          </a:p>
        </p:txBody>
      </p:sp>
      <p:sp>
        <p:nvSpPr>
          <p:cNvPr id="3" name="Marcador de contenido 2"/>
          <p:cNvSpPr>
            <a:spLocks noGrp="1"/>
          </p:cNvSpPr>
          <p:nvPr>
            <p:ph idx="1"/>
          </p:nvPr>
        </p:nvSpPr>
        <p:spPr>
          <a:xfrm>
            <a:off x="545192" y="855039"/>
            <a:ext cx="11147135" cy="5650692"/>
          </a:xfrm>
        </p:spPr>
        <p:txBody>
          <a:bodyPr>
            <a:normAutofit/>
          </a:bodyPr>
          <a:lstStyle/>
          <a:p>
            <a:r>
              <a:rPr lang="es-CL" dirty="0"/>
              <a:t>Como la posición no solo aporta información respecto de la distancia a la que se encuentra un objeto de un punto de referencia, sino que también nos indica su orientación, la que corresponde a una magnitud vectorial. En el ejemplo anterior, ambos objetos se encuentran situados a 40 cm del ori- gen del sistema de coordenadas. Sin embargo, la orientación de cada uno es distinta, ya que la lata de conserva está a la izquierda del origen (</a:t>
            </a:r>
            <a:r>
              <a:rPr lang="es-CL" dirty="0" smtClean="0"/>
              <a:t>señalado </a:t>
            </a:r>
            <a:r>
              <a:rPr lang="es-CL" dirty="0"/>
              <a:t>con el signo menos) y la caja de leche se encuentra a la derecha de este</a:t>
            </a:r>
            <a:r>
              <a:rPr lang="es-CL" dirty="0" smtClean="0"/>
              <a:t>.</a:t>
            </a:r>
          </a:p>
          <a:p>
            <a:endParaRPr lang="es-ES" dirty="0"/>
          </a:p>
          <a:p>
            <a:endParaRPr lang="es-ES" dirty="0" smtClean="0"/>
          </a:p>
          <a:p>
            <a:endParaRPr lang="es-ES" dirty="0" smtClean="0"/>
          </a:p>
          <a:p>
            <a:endParaRPr lang="es-CL" dirty="0"/>
          </a:p>
          <a:p>
            <a:endParaRPr lang="es-CL" dirty="0" smtClean="0"/>
          </a:p>
          <a:p>
            <a:endParaRPr lang="es-CL" dirty="0"/>
          </a:p>
          <a:p>
            <a:r>
              <a:rPr lang="es-CL" dirty="0" smtClean="0"/>
              <a:t>Una </a:t>
            </a:r>
            <a:r>
              <a:rPr lang="es-CL" dirty="0"/>
              <a:t>herramienta matemática muy utilizada en física son los vectores, los cuales permiten representar diferentes magnitudes. Para conocer más acerca de ellos, revisa el anexo que se presenta en la página</a:t>
            </a:r>
          </a:p>
        </p:txBody>
      </p:sp>
      <p:pic>
        <p:nvPicPr>
          <p:cNvPr id="4" name="Imagen 3"/>
          <p:cNvPicPr>
            <a:picLocks noChangeAspect="1"/>
          </p:cNvPicPr>
          <p:nvPr/>
        </p:nvPicPr>
        <p:blipFill>
          <a:blip r:embed="rId2"/>
          <a:stretch>
            <a:fillRect/>
          </a:stretch>
        </p:blipFill>
        <p:spPr>
          <a:xfrm>
            <a:off x="1751901" y="2989488"/>
            <a:ext cx="7644984" cy="1717573"/>
          </a:xfrm>
          <a:prstGeom prst="rect">
            <a:avLst/>
          </a:prstGeom>
        </p:spPr>
      </p:pic>
    </p:spTree>
    <p:extLst>
      <p:ext uri="{BB962C8B-B14F-4D97-AF65-F5344CB8AC3E}">
        <p14:creationId xmlns:p14="http://schemas.microsoft.com/office/powerpoint/2010/main" val="24893758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rgbClr val="00B0F0"/>
                </a:solidFill>
              </a:rPr>
              <a:t>el desplazamiento y la distancia</a:t>
            </a:r>
            <a:br>
              <a:rPr lang="es-CL" dirty="0">
                <a:solidFill>
                  <a:srgbClr val="00B0F0"/>
                </a:solidFill>
              </a:rPr>
            </a:br>
            <a:endParaRPr lang="es-CL" dirty="0">
              <a:solidFill>
                <a:srgbClr val="00B0F0"/>
              </a:solidFill>
            </a:endParaRPr>
          </a:p>
        </p:txBody>
      </p:sp>
      <p:sp>
        <p:nvSpPr>
          <p:cNvPr id="3" name="Marcador de contenido 2"/>
          <p:cNvSpPr>
            <a:spLocks noGrp="1"/>
          </p:cNvSpPr>
          <p:nvPr>
            <p:ph idx="1"/>
          </p:nvPr>
        </p:nvSpPr>
        <p:spPr>
          <a:xfrm>
            <a:off x="313119" y="1491822"/>
            <a:ext cx="11571857" cy="4849018"/>
          </a:xfrm>
        </p:spPr>
        <p:txBody>
          <a:bodyPr>
            <a:noAutofit/>
          </a:bodyPr>
          <a:lstStyle/>
          <a:p>
            <a:r>
              <a:rPr lang="es-CL" sz="2400" dirty="0"/>
              <a:t>Es común emplear como sinónimos los términos de distancia y desplaza- miento. Pero en física, cada uno de ellos hace referencia a un concepto distinto. Para comprender cuál es su diferencia, analicemos el siguiente ejemplo: Susana camina desde A hasta B, siguiendo la trayectoria que muestra la línea segmentada.</a:t>
            </a:r>
          </a:p>
          <a:p>
            <a:r>
              <a:rPr lang="es-CL" sz="2400" dirty="0"/>
              <a:t>A la longitud de la trayectoria recorrida por Susana, se le denomina </a:t>
            </a:r>
            <a:r>
              <a:rPr lang="es-CL" sz="2400" dirty="0" smtClean="0"/>
              <a:t>distancia </a:t>
            </a:r>
            <a:r>
              <a:rPr lang="es-CL" sz="2400" dirty="0"/>
              <a:t>(</a:t>
            </a:r>
            <a:r>
              <a:rPr lang="es-CL" sz="2400" i="1" dirty="0"/>
              <a:t>d</a:t>
            </a:r>
            <a:r>
              <a:rPr lang="es-CL" sz="2400" dirty="0"/>
              <a:t>) y al cambio en su posición,  representado por la flecha </a:t>
            </a:r>
            <a:r>
              <a:rPr lang="es-CL" sz="2400" dirty="0" smtClean="0"/>
              <a:t>azul </a:t>
            </a:r>
            <a:r>
              <a:rPr lang="es-CL" sz="2400" dirty="0"/>
              <a:t>se le denomina desplazamiento. </a:t>
            </a:r>
            <a:endParaRPr lang="es-CL" sz="2400" dirty="0" smtClean="0"/>
          </a:p>
          <a:p>
            <a:r>
              <a:rPr lang="es-CL" sz="2400" dirty="0"/>
              <a:t>Es importante señalar que la </a:t>
            </a:r>
            <a:r>
              <a:rPr lang="es-CL" sz="2400" dirty="0" smtClean="0"/>
              <a:t>distancia </a:t>
            </a:r>
            <a:r>
              <a:rPr lang="es-CL" sz="2400" dirty="0"/>
              <a:t>queda completamente definida mediante un valor </a:t>
            </a:r>
            <a:r>
              <a:rPr lang="es-CL" sz="2400" dirty="0" smtClean="0"/>
              <a:t>numérico</a:t>
            </a:r>
            <a:r>
              <a:rPr lang="es-CL" sz="2400" dirty="0"/>
              <a:t>, por lo que corresponde a una magnitud escalar</a:t>
            </a:r>
          </a:p>
        </p:txBody>
      </p:sp>
    </p:spTree>
    <p:extLst>
      <p:ext uri="{BB962C8B-B14F-4D97-AF65-F5344CB8AC3E}">
        <p14:creationId xmlns:p14="http://schemas.microsoft.com/office/powerpoint/2010/main" val="286256340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192" y="289760"/>
            <a:ext cx="10058400" cy="1609344"/>
          </a:xfrm>
        </p:spPr>
        <p:txBody>
          <a:bodyPr/>
          <a:lstStyle/>
          <a:p>
            <a:r>
              <a:rPr lang="es-ES" dirty="0" smtClean="0">
                <a:solidFill>
                  <a:srgbClr val="00B050"/>
                </a:solidFill>
              </a:rPr>
              <a:t>El desplazamiento</a:t>
            </a:r>
            <a:r>
              <a:rPr lang="es-ES" dirty="0" smtClean="0"/>
              <a:t>.</a:t>
            </a:r>
            <a:endParaRPr lang="es-CL" dirty="0"/>
          </a:p>
        </p:txBody>
      </p:sp>
      <p:sp>
        <p:nvSpPr>
          <p:cNvPr id="3" name="Marcador de contenido 2"/>
          <p:cNvSpPr>
            <a:spLocks noGrp="1"/>
          </p:cNvSpPr>
          <p:nvPr>
            <p:ph idx="1"/>
          </p:nvPr>
        </p:nvSpPr>
        <p:spPr>
          <a:xfrm>
            <a:off x="305350" y="1731664"/>
            <a:ext cx="10058400" cy="4050792"/>
          </a:xfrm>
        </p:spPr>
        <p:txBody>
          <a:bodyPr>
            <a:normAutofit/>
          </a:bodyPr>
          <a:lstStyle/>
          <a:p>
            <a:r>
              <a:rPr lang="es-ES" sz="3200" dirty="0" smtClean="0"/>
              <a:t>El desplazamiento aparte de un valor numérico, requiere de una dirección y un sentido , </a:t>
            </a:r>
          </a:p>
          <a:p>
            <a:r>
              <a:rPr lang="es-ES" sz="3200" dirty="0" smtClean="0"/>
              <a:t>por lo tanto es un vector.</a:t>
            </a:r>
          </a:p>
          <a:p>
            <a:r>
              <a:rPr lang="es-ES" sz="3200" dirty="0" smtClean="0"/>
              <a:t>En la representación grafica , la longitud</a:t>
            </a:r>
          </a:p>
          <a:p>
            <a:r>
              <a:rPr lang="es-ES" sz="3200" dirty="0" smtClean="0"/>
              <a:t> del vector( la flecha , representa la</a:t>
            </a:r>
          </a:p>
          <a:p>
            <a:r>
              <a:rPr lang="es-ES" sz="3200" dirty="0" smtClean="0"/>
              <a:t> magnitud del vector)</a:t>
            </a:r>
          </a:p>
          <a:p>
            <a:endParaRPr lang="es-CL" sz="3200" dirty="0"/>
          </a:p>
        </p:txBody>
      </p:sp>
      <p:pic>
        <p:nvPicPr>
          <p:cNvPr id="12" name="Imagen 11"/>
          <p:cNvPicPr>
            <a:picLocks noChangeAspect="1"/>
          </p:cNvPicPr>
          <p:nvPr/>
        </p:nvPicPr>
        <p:blipFill>
          <a:blip r:embed="rId2"/>
          <a:stretch>
            <a:fillRect/>
          </a:stretch>
        </p:blipFill>
        <p:spPr>
          <a:xfrm>
            <a:off x="8362169" y="2465134"/>
            <a:ext cx="3450080" cy="2583851"/>
          </a:xfrm>
          <a:prstGeom prst="rect">
            <a:avLst/>
          </a:prstGeom>
        </p:spPr>
      </p:pic>
    </p:spTree>
    <p:extLst>
      <p:ext uri="{BB962C8B-B14F-4D97-AF65-F5344CB8AC3E}">
        <p14:creationId xmlns:p14="http://schemas.microsoft.com/office/powerpoint/2010/main" val="22979787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686" y="115649"/>
            <a:ext cx="10058400" cy="1609344"/>
          </a:xfrm>
        </p:spPr>
        <p:txBody>
          <a:bodyPr/>
          <a:lstStyle/>
          <a:p>
            <a:r>
              <a:rPr lang="es-CL" dirty="0">
                <a:solidFill>
                  <a:srgbClr val="FF0000"/>
                </a:solidFill>
              </a:rPr>
              <a:t>la rapidez  y la velocidad</a:t>
            </a:r>
            <a:br>
              <a:rPr lang="es-CL" dirty="0">
                <a:solidFill>
                  <a:srgbClr val="FF0000"/>
                </a:solidFill>
              </a:rPr>
            </a:br>
            <a:endParaRPr lang="es-CL" dirty="0">
              <a:solidFill>
                <a:srgbClr val="FF0000"/>
              </a:solidFill>
            </a:endParaRPr>
          </a:p>
        </p:txBody>
      </p:sp>
      <p:sp>
        <p:nvSpPr>
          <p:cNvPr id="3" name="Marcador de contenido 2"/>
          <p:cNvSpPr>
            <a:spLocks noGrp="1"/>
          </p:cNvSpPr>
          <p:nvPr>
            <p:ph idx="1"/>
          </p:nvPr>
        </p:nvSpPr>
        <p:spPr>
          <a:xfrm>
            <a:off x="0" y="1280085"/>
            <a:ext cx="11222086" cy="5180676"/>
          </a:xfrm>
        </p:spPr>
        <p:txBody>
          <a:bodyPr>
            <a:normAutofit lnSpcReduction="10000"/>
          </a:bodyPr>
          <a:lstStyle/>
          <a:p>
            <a:r>
              <a:rPr lang="es-CL" sz="2800" dirty="0"/>
              <a:t>Habitualmente, los conceptos de rapidez y velocidad son empleados in- distintamente. Pero, al igual que la distancia y el desplazamiento, es- tas dos magnitudes se diferencian en que una de ellas es escalar y la otra vectorial. La rapidez representa la distancia recorrida por unidad de tiempo y la velocidad al desplazamiento por unidad de tiempo. Los modelos matemáticos que representa a cada una de </a:t>
            </a:r>
            <a:r>
              <a:rPr lang="es-CL" sz="2800" dirty="0" smtClean="0"/>
              <a:t>ellas</a:t>
            </a:r>
          </a:p>
          <a:p>
            <a:r>
              <a:rPr lang="es-CL" sz="2800" dirty="0" smtClean="0"/>
              <a:t> son</a:t>
            </a:r>
          </a:p>
          <a:p>
            <a:r>
              <a:rPr lang="es-CL" sz="2800" dirty="0"/>
              <a:t>En unidades del Sistema Internacional </a:t>
            </a:r>
            <a:endParaRPr lang="es-CL" sz="2800" dirty="0" smtClean="0"/>
          </a:p>
          <a:p>
            <a:r>
              <a:rPr lang="es-CL" sz="2800" dirty="0" smtClean="0"/>
              <a:t>(</a:t>
            </a:r>
            <a:r>
              <a:rPr lang="es-CL" sz="2800" dirty="0"/>
              <a:t>SI), la rapidez y la velocidad se miden </a:t>
            </a:r>
            <a:endParaRPr lang="es-CL" sz="2800" dirty="0" smtClean="0"/>
          </a:p>
          <a:p>
            <a:r>
              <a:rPr lang="es-CL" sz="2800" dirty="0" smtClean="0"/>
              <a:t>en </a:t>
            </a:r>
            <a:r>
              <a:rPr lang="es-CL" sz="2800" dirty="0"/>
              <a:t>m/s. Sin embargo, también es usual </a:t>
            </a:r>
            <a:endParaRPr lang="es-CL" sz="2800" dirty="0" smtClean="0"/>
          </a:p>
          <a:p>
            <a:r>
              <a:rPr lang="es-CL" sz="2800" dirty="0" smtClean="0"/>
              <a:t>expresarla </a:t>
            </a:r>
            <a:r>
              <a:rPr lang="es-CL" sz="2800" dirty="0"/>
              <a:t>en km/h.</a:t>
            </a:r>
          </a:p>
          <a:p>
            <a:endParaRPr lang="es-CL" dirty="0"/>
          </a:p>
        </p:txBody>
      </p:sp>
      <p:pic>
        <p:nvPicPr>
          <p:cNvPr id="17" name="Imagen 16"/>
          <p:cNvPicPr>
            <a:picLocks noChangeAspect="1"/>
          </p:cNvPicPr>
          <p:nvPr/>
        </p:nvPicPr>
        <p:blipFill>
          <a:blip r:embed="rId2"/>
          <a:stretch>
            <a:fillRect/>
          </a:stretch>
        </p:blipFill>
        <p:spPr>
          <a:xfrm>
            <a:off x="6685613" y="3305481"/>
            <a:ext cx="5506387" cy="2973674"/>
          </a:xfrm>
          <a:prstGeom prst="rect">
            <a:avLst/>
          </a:prstGeom>
        </p:spPr>
      </p:pic>
    </p:spTree>
    <p:extLst>
      <p:ext uri="{BB962C8B-B14F-4D97-AF65-F5344CB8AC3E}">
        <p14:creationId xmlns:p14="http://schemas.microsoft.com/office/powerpoint/2010/main" val="122542825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484" y="0"/>
            <a:ext cx="10058400" cy="1609344"/>
          </a:xfrm>
        </p:spPr>
        <p:txBody>
          <a:bodyPr/>
          <a:lstStyle/>
          <a:p>
            <a:r>
              <a:rPr lang="es-ES" dirty="0" smtClean="0">
                <a:solidFill>
                  <a:schemeClr val="accent1"/>
                </a:solidFill>
              </a:rPr>
              <a:t>Analice y Responda:</a:t>
            </a:r>
            <a:endParaRPr lang="es-CL" dirty="0">
              <a:solidFill>
                <a:schemeClr val="accent1"/>
              </a:solidFill>
            </a:endParaRPr>
          </a:p>
        </p:txBody>
      </p:sp>
      <p:sp>
        <p:nvSpPr>
          <p:cNvPr id="3" name="Marcador de contenido 2"/>
          <p:cNvSpPr>
            <a:spLocks noGrp="1"/>
          </p:cNvSpPr>
          <p:nvPr>
            <p:ph idx="1"/>
          </p:nvPr>
        </p:nvSpPr>
        <p:spPr>
          <a:xfrm>
            <a:off x="263142" y="1353636"/>
            <a:ext cx="11099401" cy="4897262"/>
          </a:xfrm>
        </p:spPr>
        <p:txBody>
          <a:bodyPr>
            <a:normAutofit/>
          </a:bodyPr>
          <a:lstStyle/>
          <a:p>
            <a:r>
              <a:rPr lang="es-ES" sz="2800" dirty="0" smtClean="0"/>
              <a:t>Aa   </a:t>
            </a:r>
            <a:r>
              <a:rPr lang="es-CL" sz="2800" dirty="0"/>
              <a:t>Para ir a su colegio, Patricia recorre el trayecto y las distancias señaladas en el esquema de la derecha. Ella sale de su casa a las 7:30 h y llega al colegio a las 7:50 h. A partir de esta </a:t>
            </a:r>
            <a:r>
              <a:rPr lang="es-CL" sz="2800" dirty="0" smtClean="0"/>
              <a:t>situación</a:t>
            </a:r>
            <a:r>
              <a:rPr lang="es-CL" sz="2800" dirty="0"/>
              <a:t>, responde:</a:t>
            </a:r>
          </a:p>
          <a:p>
            <a:r>
              <a:rPr lang="en-US" sz="2800" dirty="0" smtClean="0"/>
              <a:t>¿Quip </a:t>
            </a:r>
            <a:r>
              <a:rPr lang="en-US" sz="2800" dirty="0" err="1"/>
              <a:t>distancia</a:t>
            </a:r>
            <a:r>
              <a:rPr lang="en-US" sz="2800" dirty="0"/>
              <a:t> </a:t>
            </a:r>
            <a:r>
              <a:rPr lang="en-US" sz="2800" dirty="0" smtClean="0"/>
              <a:t> </a:t>
            </a:r>
            <a:r>
              <a:rPr lang="en-US" sz="2800" dirty="0" err="1" smtClean="0"/>
              <a:t>recorre</a:t>
            </a:r>
            <a:r>
              <a:rPr lang="en-US" sz="2800" dirty="0"/>
              <a:t>? </a:t>
            </a:r>
            <a:endParaRPr lang="en-US" sz="2800" dirty="0" smtClean="0"/>
          </a:p>
          <a:p>
            <a:r>
              <a:rPr lang="es-CL" sz="2800" dirty="0" smtClean="0"/>
              <a:t>¿</a:t>
            </a:r>
            <a:r>
              <a:rPr lang="es-CL" sz="2800" dirty="0"/>
              <a:t>Cuál fue su desplazamiento?</a:t>
            </a:r>
          </a:p>
          <a:p>
            <a:r>
              <a:rPr lang="es-CL" sz="2800" dirty="0" smtClean="0"/>
              <a:t> </a:t>
            </a:r>
            <a:r>
              <a:rPr lang="es-CL" sz="2800" dirty="0"/>
              <a:t>¿Cuál fue su rapidez y velocidad </a:t>
            </a:r>
            <a:endParaRPr lang="es-CL" sz="2800" dirty="0" smtClean="0"/>
          </a:p>
          <a:p>
            <a:r>
              <a:rPr lang="es-CL" sz="2800" dirty="0" smtClean="0"/>
              <a:t>en </a:t>
            </a:r>
            <a:r>
              <a:rPr lang="es-CL" sz="2800" dirty="0"/>
              <a:t>m/s?</a:t>
            </a:r>
          </a:p>
          <a:p>
            <a:endParaRPr lang="es-CL" sz="2800" dirty="0"/>
          </a:p>
        </p:txBody>
      </p:sp>
      <p:pic>
        <p:nvPicPr>
          <p:cNvPr id="4" name="Imagen 3"/>
          <p:cNvPicPr>
            <a:picLocks noChangeAspect="1"/>
          </p:cNvPicPr>
          <p:nvPr/>
        </p:nvPicPr>
        <p:blipFill>
          <a:blip r:embed="rId2"/>
          <a:stretch>
            <a:fillRect/>
          </a:stretch>
        </p:blipFill>
        <p:spPr>
          <a:xfrm>
            <a:off x="6400800" y="3007951"/>
            <a:ext cx="5184254" cy="3242947"/>
          </a:xfrm>
          <a:prstGeom prst="rect">
            <a:avLst/>
          </a:prstGeom>
        </p:spPr>
      </p:pic>
    </p:spTree>
    <p:extLst>
      <p:ext uri="{BB962C8B-B14F-4D97-AF65-F5344CB8AC3E}">
        <p14:creationId xmlns:p14="http://schemas.microsoft.com/office/powerpoint/2010/main" val="368261701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734" y="-76414"/>
            <a:ext cx="10058400" cy="1609344"/>
          </a:xfrm>
        </p:spPr>
        <p:txBody>
          <a:bodyPr/>
          <a:lstStyle/>
          <a:p>
            <a:r>
              <a:rPr lang="es-ES" dirty="0" smtClean="0"/>
              <a:t>La relatividad del movimiento.</a:t>
            </a:r>
            <a:endParaRPr lang="es-CL" dirty="0"/>
          </a:p>
        </p:txBody>
      </p:sp>
      <p:sp>
        <p:nvSpPr>
          <p:cNvPr id="3" name="Marcador de contenido 2"/>
          <p:cNvSpPr>
            <a:spLocks noGrp="1"/>
          </p:cNvSpPr>
          <p:nvPr>
            <p:ph idx="1"/>
          </p:nvPr>
        </p:nvSpPr>
        <p:spPr>
          <a:xfrm>
            <a:off x="224851" y="1281958"/>
            <a:ext cx="11797259" cy="4050792"/>
          </a:xfrm>
        </p:spPr>
        <p:txBody>
          <a:bodyPr>
            <a:normAutofit/>
          </a:bodyPr>
          <a:lstStyle/>
          <a:p>
            <a:r>
              <a:rPr lang="es-CL" sz="3600" dirty="0" smtClean="0"/>
              <a:t>Por </a:t>
            </a:r>
            <a:r>
              <a:rPr lang="es-CL" sz="3600" dirty="0"/>
              <a:t>miles de años, el ser humano </a:t>
            </a:r>
            <a:r>
              <a:rPr lang="es-CL" sz="3600" dirty="0" smtClean="0"/>
              <a:t>pensó </a:t>
            </a:r>
            <a:r>
              <a:rPr lang="es-CL" sz="3600" dirty="0"/>
              <a:t>que la Tierra se mantenía inmóvil</a:t>
            </a:r>
          </a:p>
          <a:p>
            <a:r>
              <a:rPr lang="es-CL" sz="3600" dirty="0"/>
              <a:t>y que todos los cuerpos </a:t>
            </a:r>
            <a:endParaRPr lang="es-CL" sz="3600" dirty="0" smtClean="0"/>
          </a:p>
          <a:p>
            <a:r>
              <a:rPr lang="es-CL" sz="3600" dirty="0" smtClean="0"/>
              <a:t>celestes </a:t>
            </a:r>
            <a:r>
              <a:rPr lang="es-CL" sz="3600" dirty="0"/>
              <a:t>se movían en torno a </a:t>
            </a:r>
            <a:endParaRPr lang="es-CL" sz="3600" dirty="0" smtClean="0"/>
          </a:p>
          <a:p>
            <a:r>
              <a:rPr lang="es-CL" sz="3600" dirty="0" smtClean="0"/>
              <a:t>ella</a:t>
            </a:r>
            <a:endParaRPr lang="es-CL" sz="3600" dirty="0"/>
          </a:p>
        </p:txBody>
      </p:sp>
      <p:pic>
        <p:nvPicPr>
          <p:cNvPr id="1028" name="Picture 4" descr="Resultado de imagen para imagen del sistema geocent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959964"/>
            <a:ext cx="51149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499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9643"/>
            <a:ext cx="10058400" cy="1609344"/>
          </a:xfrm>
        </p:spPr>
        <p:txBody>
          <a:bodyPr/>
          <a:lstStyle/>
          <a:p>
            <a:r>
              <a:rPr lang="es-ES" dirty="0" smtClean="0">
                <a:solidFill>
                  <a:srgbClr val="C00000"/>
                </a:solidFill>
              </a:rPr>
              <a:t>Temas a tratar.</a:t>
            </a:r>
            <a:endParaRPr lang="es-CL" dirty="0">
              <a:solidFill>
                <a:srgbClr val="C0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58499605"/>
              </p:ext>
            </p:extLst>
          </p:nvPr>
        </p:nvGraphicFramePr>
        <p:xfrm>
          <a:off x="0" y="1451071"/>
          <a:ext cx="12039599" cy="5254530"/>
        </p:xfrm>
        <a:graphic>
          <a:graphicData uri="http://schemas.openxmlformats.org/drawingml/2006/table">
            <a:tbl>
              <a:tblPr firstRow="1" firstCol="1" lastRow="1" lastCol="1" bandRow="1" bandCol="1">
                <a:tableStyleId>{5C22544A-7EE6-4342-B048-85BDC9FD1C3A}</a:tableStyleId>
              </a:tblPr>
              <a:tblGrid>
                <a:gridCol w="1186984"/>
                <a:gridCol w="5819118"/>
                <a:gridCol w="5033497"/>
              </a:tblGrid>
              <a:tr h="440578">
                <a:tc gridSpan="3">
                  <a:txBody>
                    <a:bodyPr/>
                    <a:lstStyle/>
                    <a:p>
                      <a:pPr marL="49530">
                        <a:spcBef>
                          <a:spcPts val="330"/>
                        </a:spcBef>
                        <a:spcAft>
                          <a:spcPts val="0"/>
                        </a:spcAft>
                      </a:pPr>
                      <a:r>
                        <a:rPr lang="es-CL" sz="1000">
                          <a:effectLst/>
                        </a:rPr>
                        <a:t>lección</a:t>
                      </a:r>
                      <a:r>
                        <a:rPr lang="es-CL" sz="1000" spc="50">
                          <a:effectLst/>
                        </a:rPr>
                        <a:t> </a:t>
                      </a:r>
                      <a:r>
                        <a:rPr lang="es-CL" sz="1000">
                          <a:effectLst/>
                        </a:rPr>
                        <a:t>5:</a:t>
                      </a:r>
                      <a:r>
                        <a:rPr lang="es-CL" sz="1000" spc="200">
                          <a:effectLst/>
                        </a:rPr>
                        <a:t> </a:t>
                      </a:r>
                      <a:r>
                        <a:rPr lang="es-CL" sz="1000">
                          <a:effectLst/>
                        </a:rPr>
                        <a:t>la</a:t>
                      </a:r>
                      <a:r>
                        <a:rPr lang="es-CL" sz="1000" spc="-65">
                          <a:effectLst/>
                        </a:rPr>
                        <a:t> </a:t>
                      </a:r>
                      <a:r>
                        <a:rPr lang="es-CL" sz="1000">
                          <a:effectLst/>
                        </a:rPr>
                        <a:t>REl</a:t>
                      </a:r>
                      <a:r>
                        <a:rPr lang="es-CL" sz="1000" spc="-80">
                          <a:effectLst/>
                        </a:rPr>
                        <a:t>a</a:t>
                      </a:r>
                      <a:r>
                        <a:rPr lang="es-CL" sz="1000">
                          <a:effectLst/>
                        </a:rPr>
                        <a:t>TiVidad</a:t>
                      </a:r>
                      <a:r>
                        <a:rPr lang="es-CL" sz="1000" spc="60">
                          <a:effectLst/>
                        </a:rPr>
                        <a:t> </a:t>
                      </a:r>
                      <a:r>
                        <a:rPr lang="es-CL" sz="1000">
                          <a:effectLst/>
                        </a:rPr>
                        <a:t>dEl</a:t>
                      </a:r>
                      <a:r>
                        <a:rPr lang="es-CL" sz="1000" spc="60">
                          <a:effectLst/>
                        </a:rPr>
                        <a:t> </a:t>
                      </a:r>
                      <a:r>
                        <a:rPr lang="es-CL" sz="1000">
                          <a:effectLst/>
                        </a:rPr>
                        <a:t>MOViMiENTO</a:t>
                      </a:r>
                      <a:endParaRPr lang="es-CL"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CL"/>
                    </a:p>
                  </a:txBody>
                  <a:tcPr/>
                </a:tc>
                <a:tc hMerge="1">
                  <a:txBody>
                    <a:bodyPr/>
                    <a:lstStyle/>
                    <a:p>
                      <a:endParaRPr lang="es-CL"/>
                    </a:p>
                  </a:txBody>
                  <a:tcPr/>
                </a:tc>
              </a:tr>
              <a:tr h="698444">
                <a:tc>
                  <a:txBody>
                    <a:bodyPr/>
                    <a:lstStyle/>
                    <a:p>
                      <a:pPr>
                        <a:lnSpc>
                          <a:spcPts val="700"/>
                        </a:lnSpc>
                        <a:spcBef>
                          <a:spcPts val="15"/>
                        </a:spcBef>
                        <a:spcAft>
                          <a:spcPts val="0"/>
                        </a:spcAft>
                      </a:pPr>
                      <a:r>
                        <a:rPr lang="es-CL" sz="700">
                          <a:effectLst/>
                        </a:rPr>
                        <a:t> </a:t>
                      </a:r>
                      <a:endParaRPr lang="es-CL" sz="1000">
                        <a:effectLst/>
                      </a:endParaRPr>
                    </a:p>
                    <a:p>
                      <a:pPr marL="49530">
                        <a:spcAft>
                          <a:spcPts val="0"/>
                        </a:spcAft>
                      </a:pPr>
                      <a:r>
                        <a:rPr lang="en-US" sz="900">
                          <a:effectLst/>
                        </a:rPr>
                        <a:t>Noción</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lnSpc>
                          <a:spcPts val="1300"/>
                        </a:lnSpc>
                        <a:spcAft>
                          <a:spcPts val="0"/>
                        </a:spcAft>
                      </a:pPr>
                      <a:r>
                        <a:rPr lang="en-US" sz="1000">
                          <a:effectLst/>
                        </a:rPr>
                        <a:t>•</a:t>
                      </a:r>
                      <a:r>
                        <a:rPr lang="en-US" sz="1000" spc="25">
                          <a:effectLst/>
                        </a:rPr>
                        <a:t> </a:t>
                      </a:r>
                      <a:r>
                        <a:rPr lang="en-US" sz="1000">
                          <a:effectLst/>
                        </a:rPr>
                        <a:t>La</a:t>
                      </a:r>
                      <a:r>
                        <a:rPr lang="en-US" sz="1000" spc="-40">
                          <a:effectLst/>
                        </a:rPr>
                        <a:t> </a:t>
                      </a:r>
                      <a:r>
                        <a:rPr lang="en-US" sz="1000">
                          <a:effectLst/>
                        </a:rPr>
                        <a:t>desc</a:t>
                      </a:r>
                      <a:r>
                        <a:rPr lang="en-US" sz="1000" spc="20">
                          <a:effectLst/>
                        </a:rPr>
                        <a:t>r</a:t>
                      </a:r>
                      <a:r>
                        <a:rPr lang="en-US" sz="1000">
                          <a:effectLst/>
                        </a:rPr>
                        <a:t>ipción</a:t>
                      </a:r>
                      <a:r>
                        <a:rPr lang="en-US" sz="1000" spc="5">
                          <a:effectLst/>
                        </a:rPr>
                        <a:t> </a:t>
                      </a:r>
                      <a:r>
                        <a:rPr lang="en-US" sz="1000">
                          <a:effectLst/>
                        </a:rPr>
                        <a:t>del</a:t>
                      </a:r>
                      <a:r>
                        <a:rPr lang="en-US" sz="1000" spc="-85">
                          <a:effectLst/>
                        </a:rPr>
                        <a:t> </a:t>
                      </a:r>
                      <a:r>
                        <a:rPr lang="en-US" sz="1000">
                          <a:effectLst/>
                        </a:rPr>
                        <a:t>movimient</a:t>
                      </a:r>
                      <a:r>
                        <a:rPr lang="en-US" sz="1000" spc="-10">
                          <a:effectLst/>
                        </a:rPr>
                        <a:t>o</a:t>
                      </a:r>
                      <a:r>
                        <a:rPr lang="en-US" sz="1000">
                          <a:effectLst/>
                        </a:rPr>
                        <a:t>.</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5720">
                        <a:lnSpc>
                          <a:spcPts val="1300"/>
                        </a:lnSpc>
                        <a:spcAft>
                          <a:spcPts val="0"/>
                        </a:spcAft>
                      </a:pPr>
                      <a:r>
                        <a:rPr lang="es-CL" sz="1000" spc="-10">
                          <a:effectLst/>
                        </a:rPr>
                        <a:t>•</a:t>
                      </a:r>
                      <a:r>
                        <a:rPr lang="es-CL" sz="1000">
                          <a:effectLst/>
                        </a:rPr>
                        <a:t> </a:t>
                      </a:r>
                      <a:r>
                        <a:rPr lang="es-CL" sz="1000" spc="-155">
                          <a:effectLst/>
                        </a:rPr>
                        <a:t> </a:t>
                      </a:r>
                      <a:r>
                        <a:rPr lang="es-CL" sz="1000" spc="-20">
                          <a:effectLst/>
                        </a:rPr>
                        <a:t>C</a:t>
                      </a:r>
                      <a:r>
                        <a:rPr lang="es-CL" sz="1000" spc="-10">
                          <a:effectLst/>
                        </a:rPr>
                        <a:t>omprender que el movimiento depend</a:t>
                      </a:r>
                      <a:r>
                        <a:rPr lang="es-CL" sz="1000">
                          <a:effectLst/>
                        </a:rPr>
                        <a:t>e </a:t>
                      </a:r>
                    </a:p>
                    <a:p>
                      <a:pPr marL="135890">
                        <a:lnSpc>
                          <a:spcPts val="1200"/>
                        </a:lnSpc>
                        <a:spcAft>
                          <a:spcPts val="0"/>
                        </a:spcAft>
                      </a:pPr>
                      <a:r>
                        <a:rPr lang="es-CL" sz="1000" spc="-10">
                          <a:effectLst/>
                        </a:rPr>
                        <a:t>de</a:t>
                      </a:r>
                      <a:r>
                        <a:rPr lang="es-CL" sz="1000">
                          <a:effectLst/>
                        </a:rPr>
                        <a:t>l</a:t>
                      </a:r>
                      <a:r>
                        <a:rPr lang="es-CL" sz="1000" spc="-105">
                          <a:effectLst/>
                        </a:rPr>
                        <a:t> </a:t>
                      </a:r>
                      <a:r>
                        <a:rPr lang="es-CL" sz="1000" spc="-10">
                          <a:effectLst/>
                        </a:rPr>
                        <a:t>sistem</a:t>
                      </a:r>
                      <a:r>
                        <a:rPr lang="es-CL" sz="1000">
                          <a:effectLst/>
                        </a:rPr>
                        <a:t>a</a:t>
                      </a:r>
                      <a:r>
                        <a:rPr lang="es-CL" sz="1000" spc="60">
                          <a:effectLst/>
                        </a:rPr>
                        <a:t> </a:t>
                      </a:r>
                      <a:r>
                        <a:rPr lang="es-CL" sz="1000" spc="-10">
                          <a:effectLst/>
                        </a:rPr>
                        <a:t>d</a:t>
                      </a:r>
                      <a:r>
                        <a:rPr lang="es-CL" sz="1000">
                          <a:effectLst/>
                        </a:rPr>
                        <a:t>e</a:t>
                      </a:r>
                      <a:r>
                        <a:rPr lang="es-CL" sz="1000" spc="-45">
                          <a:effectLst/>
                        </a:rPr>
                        <a:t> </a:t>
                      </a:r>
                      <a:r>
                        <a:rPr lang="es-CL" sz="1000" spc="-10">
                          <a:effectLst/>
                        </a:rPr>
                        <a:t>re</a:t>
                      </a:r>
                      <a:r>
                        <a:rPr lang="es-CL" sz="1000" spc="-20">
                          <a:effectLst/>
                        </a:rPr>
                        <a:t>f</a:t>
                      </a:r>
                      <a:r>
                        <a:rPr lang="es-CL" sz="1000" spc="-10">
                          <a:effectLst/>
                        </a:rPr>
                        <a:t>erenci</a:t>
                      </a:r>
                      <a:r>
                        <a:rPr lang="es-CL" sz="1000">
                          <a:effectLst/>
                        </a:rPr>
                        <a:t>a</a:t>
                      </a:r>
                      <a:r>
                        <a:rPr lang="es-CL" sz="1000" spc="90">
                          <a:effectLst/>
                        </a:rPr>
                        <a:t> </a:t>
                      </a:r>
                      <a:r>
                        <a:rPr lang="es-CL" sz="1000" spc="-10">
                          <a:effectLst/>
                        </a:rPr>
                        <a:t>usad</a:t>
                      </a:r>
                      <a:r>
                        <a:rPr lang="es-CL" sz="1000" spc="-20">
                          <a:effectLst/>
                        </a:rPr>
                        <a:t>o</a:t>
                      </a:r>
                      <a:r>
                        <a:rPr lang="es-CL" sz="1000">
                          <a:effectLst/>
                        </a:rPr>
                        <a:t>.</a:t>
                      </a:r>
                      <a:endParaRPr lang="es-CL" sz="1000">
                        <a:effectLst/>
                        <a:latin typeface="Times New Roman" panose="02020603050405020304" pitchFamily="18" charset="0"/>
                        <a:ea typeface="Times New Roman" panose="02020603050405020304" pitchFamily="18" charset="0"/>
                      </a:endParaRPr>
                    </a:p>
                  </a:txBody>
                  <a:tcPr marL="0" marR="0" marT="0" marB="0"/>
                </a:tc>
              </a:tr>
              <a:tr h="1028876">
                <a:tc>
                  <a:txBody>
                    <a:bodyPr/>
                    <a:lstStyle/>
                    <a:p>
                      <a:pPr>
                        <a:lnSpc>
                          <a:spcPts val="1300"/>
                        </a:lnSpc>
                        <a:spcBef>
                          <a:spcPts val="30"/>
                        </a:spcBef>
                        <a:spcAft>
                          <a:spcPts val="0"/>
                        </a:spcAft>
                      </a:pPr>
                      <a:r>
                        <a:rPr lang="es-CL" sz="1300">
                          <a:effectLst/>
                        </a:rPr>
                        <a:t> </a:t>
                      </a:r>
                      <a:endParaRPr lang="es-CL" sz="1000">
                        <a:effectLst/>
                      </a:endParaRPr>
                    </a:p>
                    <a:p>
                      <a:pPr marL="49530">
                        <a:spcAft>
                          <a:spcPts val="0"/>
                        </a:spcAft>
                      </a:pPr>
                      <a:r>
                        <a:rPr lang="en-US" sz="900">
                          <a:effectLst/>
                        </a:rPr>
                        <a:t>Habi</a:t>
                      </a:r>
                      <a:r>
                        <a:rPr lang="en-US" sz="900" spc="-5">
                          <a:effectLst/>
                        </a:rPr>
                        <a:t>l</a:t>
                      </a:r>
                      <a:r>
                        <a:rPr lang="en-US" sz="900">
                          <a:effectLst/>
                        </a:rPr>
                        <a:t>idad</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135890" marR="25400" indent="-90170">
                        <a:lnSpc>
                          <a:spcPts val="1200"/>
                        </a:lnSpc>
                        <a:spcBef>
                          <a:spcPts val="75"/>
                        </a:spcBef>
                        <a:spcAft>
                          <a:spcPts val="0"/>
                        </a:spcAft>
                      </a:pPr>
                      <a:r>
                        <a:rPr lang="es-CL" sz="1000" spc="-20">
                          <a:effectLst/>
                        </a:rPr>
                        <a:t>•</a:t>
                      </a:r>
                      <a:r>
                        <a:rPr lang="es-CL" sz="1000" spc="45">
                          <a:effectLst/>
                        </a:rPr>
                        <a:t> </a:t>
                      </a:r>
                      <a:r>
                        <a:rPr lang="es-CL" sz="1000" spc="-15">
                          <a:effectLst/>
                        </a:rPr>
                        <a:t>A </a:t>
                      </a:r>
                      <a:r>
                        <a:rPr lang="es-CL" sz="1000" spc="-20">
                          <a:effectLst/>
                        </a:rPr>
                        <a:t>identificar</a:t>
                      </a:r>
                      <a:r>
                        <a:rPr lang="es-CL" sz="1000" spc="-55">
                          <a:effectLst/>
                        </a:rPr>
                        <a:t> </a:t>
                      </a:r>
                      <a:r>
                        <a:rPr lang="es-CL" sz="1000" spc="-20">
                          <a:effectLst/>
                        </a:rPr>
                        <a:t>problemas,</a:t>
                      </a:r>
                      <a:r>
                        <a:rPr lang="es-CL" sz="1000">
                          <a:effectLst/>
                        </a:rPr>
                        <a:t> </a:t>
                      </a:r>
                      <a:r>
                        <a:rPr lang="es-CL" sz="1000" spc="-20">
                          <a:effectLst/>
                        </a:rPr>
                        <a:t>hipótesis,</a:t>
                      </a:r>
                      <a:r>
                        <a:rPr lang="es-CL" sz="1000" spc="-95">
                          <a:effectLst/>
                        </a:rPr>
                        <a:t> </a:t>
                      </a:r>
                      <a:r>
                        <a:rPr lang="es-CL" sz="1000" spc="-20">
                          <a:effectLst/>
                        </a:rPr>
                        <a:t>pro</a:t>
                      </a:r>
                      <a:r>
                        <a:rPr lang="es-CL" sz="1000" spc="-30">
                          <a:effectLst/>
                        </a:rPr>
                        <a:t>c</a:t>
                      </a:r>
                      <a:r>
                        <a:rPr lang="es-CL" sz="1000" spc="-20">
                          <a:effectLst/>
                        </a:rPr>
                        <a:t>edimiento</a:t>
                      </a:r>
                      <a:r>
                        <a:rPr lang="es-CL" sz="1000">
                          <a:effectLst/>
                        </a:rPr>
                        <a:t>s </a:t>
                      </a:r>
                      <a:r>
                        <a:rPr lang="es-CL" sz="1000" spc="-30">
                          <a:effectLst/>
                        </a:rPr>
                        <a:t>e</a:t>
                      </a:r>
                      <a:r>
                        <a:rPr lang="es-CL" sz="1000" spc="-20">
                          <a:effectLst/>
                        </a:rPr>
                        <a:t>xpe</a:t>
                      </a:r>
                      <a:r>
                        <a:rPr lang="es-CL" sz="1000">
                          <a:effectLst/>
                        </a:rPr>
                        <a:t>r</a:t>
                      </a:r>
                      <a:r>
                        <a:rPr lang="es-CL" sz="1000" spc="-20">
                          <a:effectLst/>
                        </a:rPr>
                        <a:t>imentales,</a:t>
                      </a:r>
                      <a:r>
                        <a:rPr lang="es-CL" sz="1000" spc="-45">
                          <a:effectLst/>
                        </a:rPr>
                        <a:t> </a:t>
                      </a:r>
                      <a:r>
                        <a:rPr lang="es-CL" sz="1000" spc="-20">
                          <a:effectLst/>
                        </a:rPr>
                        <a:t>in</a:t>
                      </a:r>
                      <a:r>
                        <a:rPr lang="es-CL" sz="1000" spc="-30">
                          <a:effectLst/>
                        </a:rPr>
                        <a:t>f</a:t>
                      </a:r>
                      <a:r>
                        <a:rPr lang="es-CL" sz="1000" spc="-20">
                          <a:effectLst/>
                        </a:rPr>
                        <a:t>erencias</a:t>
                      </a:r>
                      <a:r>
                        <a:rPr lang="es-CL" sz="1000" spc="20">
                          <a:effectLst/>
                        </a:rPr>
                        <a:t> </a:t>
                      </a:r>
                      <a:r>
                        <a:rPr lang="es-CL" sz="1000" spc="-20">
                          <a:effectLst/>
                        </a:rPr>
                        <a:t>y</a:t>
                      </a:r>
                      <a:r>
                        <a:rPr lang="es-CL" sz="1000" spc="-60">
                          <a:effectLst/>
                        </a:rPr>
                        <a:t> </a:t>
                      </a:r>
                      <a:r>
                        <a:rPr lang="es-CL" sz="1000" spc="-30">
                          <a:effectLst/>
                        </a:rPr>
                        <a:t>c</a:t>
                      </a:r>
                      <a:r>
                        <a:rPr lang="es-CL" sz="1000" spc="-20">
                          <a:effectLst/>
                        </a:rPr>
                        <a:t>onclusiones</a:t>
                      </a:r>
                      <a:r>
                        <a:rPr lang="es-CL" sz="1000">
                          <a:effectLst/>
                        </a:rPr>
                        <a:t> </a:t>
                      </a:r>
                      <a:r>
                        <a:rPr lang="es-CL" sz="1000" spc="-20">
                          <a:effectLst/>
                        </a:rPr>
                        <a:t>e</a:t>
                      </a:r>
                      <a:r>
                        <a:rPr lang="es-CL" sz="1000">
                          <a:effectLst/>
                        </a:rPr>
                        <a:t>n </a:t>
                      </a:r>
                      <a:r>
                        <a:rPr lang="es-CL" sz="1000" spc="-20">
                          <a:effectLst/>
                        </a:rPr>
                        <a:t>investigaciones</a:t>
                      </a:r>
                      <a:r>
                        <a:rPr lang="es-CL" sz="1000" spc="15">
                          <a:effectLst/>
                        </a:rPr>
                        <a:t> </a:t>
                      </a:r>
                      <a:r>
                        <a:rPr lang="es-CL" sz="1000" spc="-20">
                          <a:effectLst/>
                        </a:rPr>
                        <a:t>científicas</a:t>
                      </a:r>
                      <a:r>
                        <a:rPr lang="es-CL" sz="1000" spc="-55">
                          <a:effectLst/>
                        </a:rPr>
                        <a:t> </a:t>
                      </a:r>
                      <a:r>
                        <a:rPr lang="es-CL" sz="1000" spc="-20">
                          <a:effectLst/>
                        </a:rPr>
                        <a:t>clásicas.</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5720">
                        <a:lnSpc>
                          <a:spcPts val="1200"/>
                        </a:lnSpc>
                        <a:spcAft>
                          <a:spcPts val="0"/>
                        </a:spcAft>
                      </a:pPr>
                      <a:r>
                        <a:rPr lang="es-CL" sz="1000">
                          <a:effectLst/>
                        </a:rPr>
                        <a:t>• </a:t>
                      </a:r>
                      <a:r>
                        <a:rPr lang="es-CL" sz="1000" spc="-165">
                          <a:effectLst/>
                        </a:rPr>
                        <a:t> </a:t>
                      </a:r>
                      <a:r>
                        <a:rPr lang="es-CL" sz="1000" spc="-25">
                          <a:effectLst/>
                        </a:rPr>
                        <a:t>V</a:t>
                      </a:r>
                      <a:r>
                        <a:rPr lang="es-CL" sz="1000">
                          <a:effectLst/>
                        </a:rPr>
                        <a:t>alorar la </a:t>
                      </a:r>
                      <a:r>
                        <a:rPr lang="es-CL" sz="1000" spc="-10">
                          <a:effectLst/>
                        </a:rPr>
                        <a:t>f</a:t>
                      </a:r>
                      <a:r>
                        <a:rPr lang="es-CL" sz="1000">
                          <a:effectLst/>
                        </a:rPr>
                        <a:t>orma en la que la ciencia </a:t>
                      </a:r>
                    </a:p>
                    <a:p>
                      <a:pPr marL="135890">
                        <a:lnSpc>
                          <a:spcPts val="1200"/>
                        </a:lnSpc>
                        <a:spcAft>
                          <a:spcPts val="0"/>
                        </a:spcAft>
                      </a:pPr>
                      <a:r>
                        <a:rPr lang="en-US" sz="1000">
                          <a:effectLst/>
                        </a:rPr>
                        <a:t>desarrolla</a:t>
                      </a:r>
                      <a:r>
                        <a:rPr lang="en-US" sz="1000" spc="-25">
                          <a:effectLst/>
                        </a:rPr>
                        <a:t> </a:t>
                      </a:r>
                      <a:r>
                        <a:rPr lang="en-US" sz="1000">
                          <a:effectLst/>
                        </a:rPr>
                        <a:t>el</a:t>
                      </a:r>
                      <a:r>
                        <a:rPr lang="en-US" sz="1000" spc="-30">
                          <a:effectLst/>
                        </a:rPr>
                        <a:t> </a:t>
                      </a:r>
                      <a:r>
                        <a:rPr lang="en-US" sz="1000" spc="-10">
                          <a:effectLst/>
                        </a:rPr>
                        <a:t>c</a:t>
                      </a:r>
                      <a:r>
                        <a:rPr lang="en-US" sz="1000">
                          <a:effectLst/>
                        </a:rPr>
                        <a:t>onocimient</a:t>
                      </a:r>
                      <a:r>
                        <a:rPr lang="en-US" sz="1000" spc="-10">
                          <a:effectLst/>
                        </a:rPr>
                        <a:t>o</a:t>
                      </a:r>
                      <a:r>
                        <a:rPr lang="en-US" sz="1000">
                          <a:effectLst/>
                        </a:rPr>
                        <a:t>.</a:t>
                      </a:r>
                      <a:endParaRPr lang="es-CL" sz="1000">
                        <a:effectLst/>
                        <a:latin typeface="Times New Roman" panose="02020603050405020304" pitchFamily="18" charset="0"/>
                        <a:ea typeface="Times New Roman" panose="02020603050405020304" pitchFamily="18" charset="0"/>
                      </a:endParaRPr>
                    </a:p>
                  </a:txBody>
                  <a:tcPr marL="0" marR="0" marT="0" marB="0"/>
                </a:tc>
              </a:tr>
              <a:tr h="440578">
                <a:tc>
                  <a:txBody>
                    <a:bodyPr/>
                    <a:lstStyle/>
                    <a:p>
                      <a:pPr marL="49530">
                        <a:spcBef>
                          <a:spcPts val="215"/>
                        </a:spcBef>
                        <a:spcAft>
                          <a:spcPts val="0"/>
                        </a:spcAft>
                      </a:pPr>
                      <a:r>
                        <a:rPr lang="en-US" sz="900" spc="-5">
                          <a:effectLst/>
                        </a:rPr>
                        <a:t>A</a:t>
                      </a:r>
                      <a:r>
                        <a:rPr lang="en-US" sz="900">
                          <a:effectLst/>
                        </a:rPr>
                        <a:t>ctitud</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spcBef>
                          <a:spcPts val="130"/>
                        </a:spcBef>
                        <a:spcAft>
                          <a:spcPts val="0"/>
                        </a:spcAft>
                      </a:pPr>
                      <a:r>
                        <a:rPr lang="es-CL" sz="1000" spc="-10">
                          <a:effectLst/>
                        </a:rPr>
                        <a:t>•</a:t>
                      </a:r>
                      <a:r>
                        <a:rPr lang="es-CL" sz="1000" spc="35">
                          <a:effectLst/>
                        </a:rPr>
                        <a:t> </a:t>
                      </a:r>
                      <a:r>
                        <a:rPr lang="es-CL" sz="1000" spc="-10">
                          <a:effectLst/>
                        </a:rPr>
                        <a:t>A</a:t>
                      </a:r>
                      <a:r>
                        <a:rPr lang="es-CL" sz="1000" spc="-40">
                          <a:effectLst/>
                        </a:rPr>
                        <a:t> </a:t>
                      </a:r>
                      <a:r>
                        <a:rPr lang="es-CL" sz="1000" spc="-10">
                          <a:effectLst/>
                        </a:rPr>
                        <a:t>mani</a:t>
                      </a:r>
                      <a:r>
                        <a:rPr lang="es-CL" sz="1000" spc="-20">
                          <a:effectLst/>
                        </a:rPr>
                        <a:t>f</a:t>
                      </a:r>
                      <a:r>
                        <a:rPr lang="es-CL" sz="1000" spc="-10">
                          <a:effectLst/>
                        </a:rPr>
                        <a:t>estar</a:t>
                      </a:r>
                      <a:r>
                        <a:rPr lang="es-CL" sz="1000" spc="200">
                          <a:effectLst/>
                        </a:rPr>
                        <a:t> </a:t>
                      </a:r>
                      <a:r>
                        <a:rPr lang="es-CL" sz="1000" spc="-10">
                          <a:effectLst/>
                        </a:rPr>
                        <a:t>interés</a:t>
                      </a:r>
                      <a:r>
                        <a:rPr lang="es-CL" sz="1000" spc="-100">
                          <a:effectLst/>
                        </a:rPr>
                        <a:t> </a:t>
                      </a:r>
                      <a:r>
                        <a:rPr lang="es-CL" sz="1000" spc="-10">
                          <a:effectLst/>
                        </a:rPr>
                        <a:t>por </a:t>
                      </a:r>
                      <a:r>
                        <a:rPr lang="es-CL" sz="1000" spc="-20">
                          <a:effectLst/>
                        </a:rPr>
                        <a:t>c</a:t>
                      </a:r>
                      <a:r>
                        <a:rPr lang="es-CL" sz="1000" spc="-10">
                          <a:effectLst/>
                        </a:rPr>
                        <a:t>ono</a:t>
                      </a:r>
                      <a:r>
                        <a:rPr lang="es-CL" sz="1000" spc="-20">
                          <a:effectLst/>
                        </a:rPr>
                        <a:t>c</a:t>
                      </a:r>
                      <a:r>
                        <a:rPr lang="es-CL" sz="1000" spc="-10">
                          <a:effectLst/>
                        </a:rPr>
                        <a:t>er</a:t>
                      </a:r>
                      <a:r>
                        <a:rPr lang="es-CL" sz="1000" spc="5">
                          <a:effectLst/>
                        </a:rPr>
                        <a:t> </a:t>
                      </a:r>
                      <a:r>
                        <a:rPr lang="es-CL" sz="1000" spc="-10">
                          <a:effectLst/>
                        </a:rPr>
                        <a:t>más</a:t>
                      </a:r>
                      <a:r>
                        <a:rPr lang="es-CL" sz="1000" spc="15">
                          <a:effectLst/>
                        </a:rPr>
                        <a:t> </a:t>
                      </a:r>
                      <a:r>
                        <a:rPr lang="es-CL" sz="1000" spc="-10">
                          <a:effectLst/>
                        </a:rPr>
                        <a:t>la</a:t>
                      </a:r>
                      <a:r>
                        <a:rPr lang="es-CL" sz="1000" spc="-20">
                          <a:effectLst/>
                        </a:rPr>
                        <a:t> </a:t>
                      </a:r>
                      <a:r>
                        <a:rPr lang="es-CL" sz="1000" spc="-10">
                          <a:effectLst/>
                        </a:rPr>
                        <a:t>realidad.</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5720">
                        <a:spcBef>
                          <a:spcPts val="130"/>
                        </a:spcBef>
                        <a:spcAft>
                          <a:spcPts val="0"/>
                        </a:spcAft>
                      </a:pPr>
                      <a:r>
                        <a:rPr lang="es-CL" sz="1000">
                          <a:effectLst/>
                        </a:rPr>
                        <a:t>•</a:t>
                      </a:r>
                      <a:r>
                        <a:rPr lang="es-CL" sz="1000" spc="25">
                          <a:effectLst/>
                        </a:rPr>
                        <a:t> </a:t>
                      </a:r>
                      <a:r>
                        <a:rPr lang="es-CL" sz="1000" spc="-10">
                          <a:effectLst/>
                        </a:rPr>
                        <a:t>C</a:t>
                      </a:r>
                      <a:r>
                        <a:rPr lang="es-CL" sz="1000">
                          <a:effectLst/>
                        </a:rPr>
                        <a:t>omprender</a:t>
                      </a:r>
                      <a:r>
                        <a:rPr lang="es-CL" sz="1000" spc="20">
                          <a:effectLst/>
                        </a:rPr>
                        <a:t> </a:t>
                      </a:r>
                      <a:r>
                        <a:rPr lang="es-CL" sz="1000">
                          <a:effectLst/>
                        </a:rPr>
                        <a:t>el</a:t>
                      </a:r>
                      <a:r>
                        <a:rPr lang="es-CL" sz="1000" spc="-35">
                          <a:effectLst/>
                        </a:rPr>
                        <a:t> </a:t>
                      </a:r>
                      <a:r>
                        <a:rPr lang="es-CL" sz="1000">
                          <a:effectLst/>
                        </a:rPr>
                        <a:t>mundo</a:t>
                      </a:r>
                      <a:r>
                        <a:rPr lang="es-CL" sz="1000" spc="-40">
                          <a:effectLst/>
                        </a:rPr>
                        <a:t> </a:t>
                      </a:r>
                      <a:r>
                        <a:rPr lang="es-CL" sz="1000">
                          <a:effectLst/>
                        </a:rPr>
                        <a:t>que</a:t>
                      </a:r>
                      <a:r>
                        <a:rPr lang="es-CL" sz="1000" spc="5">
                          <a:effectLst/>
                        </a:rPr>
                        <a:t> </a:t>
                      </a:r>
                      <a:r>
                        <a:rPr lang="es-CL" sz="1000">
                          <a:effectLst/>
                        </a:rPr>
                        <a:t>te</a:t>
                      </a:r>
                      <a:r>
                        <a:rPr lang="es-CL" sz="1000" spc="-75">
                          <a:effectLst/>
                        </a:rPr>
                        <a:t> </a:t>
                      </a:r>
                      <a:r>
                        <a:rPr lang="es-CL" sz="1000">
                          <a:effectLst/>
                        </a:rPr>
                        <a:t>rodea.</a:t>
                      </a:r>
                      <a:endParaRPr lang="es-CL" sz="1000">
                        <a:effectLst/>
                        <a:latin typeface="Times New Roman" panose="02020603050405020304" pitchFamily="18" charset="0"/>
                        <a:ea typeface="Times New Roman" panose="02020603050405020304" pitchFamily="18" charset="0"/>
                      </a:endParaRPr>
                    </a:p>
                  </a:txBody>
                  <a:tcPr marL="0" marR="0" marT="0" marB="0"/>
                </a:tc>
              </a:tr>
              <a:tr h="440578">
                <a:tc gridSpan="3">
                  <a:txBody>
                    <a:bodyPr/>
                    <a:lstStyle/>
                    <a:p>
                      <a:pPr marL="49530">
                        <a:spcBef>
                          <a:spcPts val="330"/>
                        </a:spcBef>
                        <a:spcAft>
                          <a:spcPts val="0"/>
                        </a:spcAft>
                      </a:pPr>
                      <a:r>
                        <a:rPr lang="en-US" sz="1000">
                          <a:effectLst/>
                        </a:rPr>
                        <a:t>lección</a:t>
                      </a:r>
                      <a:r>
                        <a:rPr lang="en-US" sz="1000" spc="50">
                          <a:effectLst/>
                        </a:rPr>
                        <a:t> </a:t>
                      </a:r>
                      <a:r>
                        <a:rPr lang="en-US" sz="1000">
                          <a:effectLst/>
                        </a:rPr>
                        <a:t>6:</a:t>
                      </a:r>
                      <a:r>
                        <a:rPr lang="en-US" sz="1000" spc="200">
                          <a:effectLst/>
                        </a:rPr>
                        <a:t> </a:t>
                      </a:r>
                      <a:r>
                        <a:rPr lang="en-US" sz="1000">
                          <a:effectLst/>
                        </a:rPr>
                        <a:t>FUERZa</a:t>
                      </a:r>
                      <a:r>
                        <a:rPr lang="en-US" sz="1000" spc="60">
                          <a:effectLst/>
                        </a:rPr>
                        <a:t> </a:t>
                      </a:r>
                      <a:r>
                        <a:rPr lang="en-US" sz="1000">
                          <a:effectLst/>
                        </a:rPr>
                        <a:t>y</a:t>
                      </a:r>
                      <a:r>
                        <a:rPr lang="en-US" sz="1000" spc="150">
                          <a:effectLst/>
                        </a:rPr>
                        <a:t> </a:t>
                      </a:r>
                      <a:r>
                        <a:rPr lang="en-US" sz="1000">
                          <a:effectLst/>
                        </a:rPr>
                        <a:t>ElasTiCidad</a:t>
                      </a:r>
                      <a:endParaRPr lang="es-CL"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CL"/>
                    </a:p>
                  </a:txBody>
                  <a:tcPr/>
                </a:tc>
                <a:tc hMerge="1">
                  <a:txBody>
                    <a:bodyPr/>
                    <a:lstStyle/>
                    <a:p>
                      <a:endParaRPr lang="es-CL"/>
                    </a:p>
                  </a:txBody>
                  <a:tcPr/>
                </a:tc>
              </a:tr>
              <a:tr h="698444">
                <a:tc>
                  <a:txBody>
                    <a:bodyPr/>
                    <a:lstStyle/>
                    <a:p>
                      <a:pPr>
                        <a:lnSpc>
                          <a:spcPts val="700"/>
                        </a:lnSpc>
                        <a:spcBef>
                          <a:spcPts val="15"/>
                        </a:spcBef>
                        <a:spcAft>
                          <a:spcPts val="0"/>
                        </a:spcAft>
                      </a:pPr>
                      <a:r>
                        <a:rPr lang="en-US" sz="700">
                          <a:effectLst/>
                        </a:rPr>
                        <a:t> </a:t>
                      </a:r>
                      <a:endParaRPr lang="es-CL" sz="1000">
                        <a:effectLst/>
                      </a:endParaRPr>
                    </a:p>
                    <a:p>
                      <a:pPr marL="49530">
                        <a:spcAft>
                          <a:spcPts val="0"/>
                        </a:spcAft>
                      </a:pPr>
                      <a:r>
                        <a:rPr lang="en-US" sz="900">
                          <a:effectLst/>
                        </a:rPr>
                        <a:t>Noción</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lnSpc>
                          <a:spcPts val="1300"/>
                        </a:lnSpc>
                        <a:spcAft>
                          <a:spcPts val="0"/>
                        </a:spcAft>
                      </a:pPr>
                      <a:r>
                        <a:rPr lang="es-CL" sz="1000">
                          <a:effectLst/>
                        </a:rPr>
                        <a:t>•</a:t>
                      </a:r>
                      <a:r>
                        <a:rPr lang="es-CL" sz="1000" spc="25">
                          <a:effectLst/>
                        </a:rPr>
                        <a:t> </a:t>
                      </a:r>
                      <a:r>
                        <a:rPr lang="es-CL" sz="1000">
                          <a:effectLst/>
                        </a:rPr>
                        <a:t>Las</a:t>
                      </a:r>
                      <a:r>
                        <a:rPr lang="es-CL" sz="1000" spc="-35">
                          <a:effectLst/>
                        </a:rPr>
                        <a:t> </a:t>
                      </a:r>
                      <a:r>
                        <a:rPr lang="es-CL" sz="1000">
                          <a:effectLst/>
                        </a:rPr>
                        <a:t>fuerzas</a:t>
                      </a:r>
                      <a:r>
                        <a:rPr lang="es-CL" sz="1000" spc="-25">
                          <a:effectLst/>
                        </a:rPr>
                        <a:t> </a:t>
                      </a:r>
                      <a:r>
                        <a:rPr lang="es-CL" sz="1000">
                          <a:effectLst/>
                        </a:rPr>
                        <a:t>y</a:t>
                      </a:r>
                      <a:r>
                        <a:rPr lang="es-CL" sz="1000" spc="-40">
                          <a:effectLst/>
                        </a:rPr>
                        <a:t> </a:t>
                      </a:r>
                      <a:r>
                        <a:rPr lang="es-CL" sz="1000">
                          <a:effectLst/>
                        </a:rPr>
                        <a:t>sus</a:t>
                      </a:r>
                      <a:r>
                        <a:rPr lang="es-CL" sz="1000" spc="-60">
                          <a:effectLst/>
                        </a:rPr>
                        <a:t> </a:t>
                      </a:r>
                      <a:r>
                        <a:rPr lang="es-CL" sz="1000">
                          <a:effectLst/>
                        </a:rPr>
                        <a:t>e</a:t>
                      </a:r>
                      <a:r>
                        <a:rPr lang="es-CL" sz="1000" spc="-10">
                          <a:effectLst/>
                        </a:rPr>
                        <a:t>f</a:t>
                      </a:r>
                      <a:r>
                        <a:rPr lang="es-CL" sz="1000">
                          <a:effectLst/>
                        </a:rPr>
                        <a:t>ectos.</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5720">
                        <a:lnSpc>
                          <a:spcPts val="1300"/>
                        </a:lnSpc>
                        <a:spcAft>
                          <a:spcPts val="0"/>
                        </a:spcAft>
                      </a:pPr>
                      <a:r>
                        <a:rPr lang="es-CL" sz="1000">
                          <a:effectLst/>
                        </a:rPr>
                        <a:t>• </a:t>
                      </a:r>
                      <a:r>
                        <a:rPr lang="es-CL" sz="1000" spc="-165">
                          <a:effectLst/>
                        </a:rPr>
                        <a:t> </a:t>
                      </a:r>
                      <a:r>
                        <a:rPr lang="es-CL" sz="1000" spc="-10">
                          <a:effectLst/>
                        </a:rPr>
                        <a:t>C</a:t>
                      </a:r>
                      <a:r>
                        <a:rPr lang="es-CL" sz="1000">
                          <a:effectLst/>
                        </a:rPr>
                        <a:t>omprender los e</a:t>
                      </a:r>
                      <a:r>
                        <a:rPr lang="es-CL" sz="1000" spc="-10">
                          <a:effectLst/>
                        </a:rPr>
                        <a:t>f</a:t>
                      </a:r>
                      <a:r>
                        <a:rPr lang="es-CL" sz="1000">
                          <a:effectLst/>
                        </a:rPr>
                        <a:t>ectos de las fuerzas </a:t>
                      </a:r>
                    </a:p>
                    <a:p>
                      <a:pPr marL="135890">
                        <a:lnSpc>
                          <a:spcPts val="1200"/>
                        </a:lnSpc>
                        <a:spcAft>
                          <a:spcPts val="0"/>
                        </a:spcAft>
                      </a:pPr>
                      <a:r>
                        <a:rPr lang="en-US" sz="1000">
                          <a:effectLst/>
                        </a:rPr>
                        <a:t>sobre</a:t>
                      </a:r>
                      <a:r>
                        <a:rPr lang="en-US" sz="1000" spc="10">
                          <a:effectLst/>
                        </a:rPr>
                        <a:t> </a:t>
                      </a:r>
                      <a:r>
                        <a:rPr lang="en-US" sz="1000">
                          <a:effectLst/>
                        </a:rPr>
                        <a:t>cuerpos</a:t>
                      </a:r>
                      <a:r>
                        <a:rPr lang="en-US" sz="1000" spc="-15">
                          <a:effectLst/>
                        </a:rPr>
                        <a:t> </a:t>
                      </a:r>
                      <a:r>
                        <a:rPr lang="en-US" sz="1000">
                          <a:effectLst/>
                        </a:rPr>
                        <a:t>elásti</a:t>
                      </a:r>
                      <a:r>
                        <a:rPr lang="en-US" sz="1000" spc="-10">
                          <a:effectLst/>
                        </a:rPr>
                        <a:t>c</a:t>
                      </a:r>
                      <a:r>
                        <a:rPr lang="en-US" sz="1000">
                          <a:effectLst/>
                        </a:rPr>
                        <a:t>os.</a:t>
                      </a:r>
                      <a:endParaRPr lang="es-CL" sz="1000">
                        <a:effectLst/>
                        <a:latin typeface="Times New Roman" panose="02020603050405020304" pitchFamily="18" charset="0"/>
                        <a:ea typeface="Times New Roman" panose="02020603050405020304" pitchFamily="18" charset="0"/>
                      </a:endParaRPr>
                    </a:p>
                  </a:txBody>
                  <a:tcPr marL="0" marR="0" marT="0" marB="0"/>
                </a:tc>
              </a:tr>
              <a:tr h="698444">
                <a:tc>
                  <a:txBody>
                    <a:bodyPr/>
                    <a:lstStyle/>
                    <a:p>
                      <a:pPr>
                        <a:lnSpc>
                          <a:spcPts val="600"/>
                        </a:lnSpc>
                        <a:spcBef>
                          <a:spcPts val="45"/>
                        </a:spcBef>
                        <a:spcAft>
                          <a:spcPts val="0"/>
                        </a:spcAft>
                      </a:pPr>
                      <a:r>
                        <a:rPr lang="en-US" sz="650">
                          <a:effectLst/>
                        </a:rPr>
                        <a:t> </a:t>
                      </a:r>
                      <a:endParaRPr lang="es-CL" sz="1000">
                        <a:effectLst/>
                      </a:endParaRPr>
                    </a:p>
                    <a:p>
                      <a:pPr marL="49530">
                        <a:spcAft>
                          <a:spcPts val="0"/>
                        </a:spcAft>
                      </a:pPr>
                      <a:r>
                        <a:rPr lang="en-US" sz="900">
                          <a:effectLst/>
                        </a:rPr>
                        <a:t>Habi</a:t>
                      </a:r>
                      <a:r>
                        <a:rPr lang="en-US" sz="900" spc="-5">
                          <a:effectLst/>
                        </a:rPr>
                        <a:t>l</a:t>
                      </a:r>
                      <a:r>
                        <a:rPr lang="en-US" sz="900">
                          <a:effectLst/>
                        </a:rPr>
                        <a:t>idad</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lnSpc>
                          <a:spcPts val="1200"/>
                        </a:lnSpc>
                        <a:spcAft>
                          <a:spcPts val="0"/>
                        </a:spcAft>
                      </a:pPr>
                      <a:r>
                        <a:rPr lang="es-CL" sz="1000">
                          <a:effectLst/>
                        </a:rPr>
                        <a:t>• </a:t>
                      </a:r>
                      <a:r>
                        <a:rPr lang="es-CL" sz="1000" spc="-165">
                          <a:effectLst/>
                        </a:rPr>
                        <a:t> </a:t>
                      </a:r>
                      <a:r>
                        <a:rPr lang="es-CL" sz="1000">
                          <a:effectLst/>
                        </a:rPr>
                        <a:t>A pro</a:t>
                      </a:r>
                      <a:r>
                        <a:rPr lang="es-CL" sz="1000" spc="-10">
                          <a:effectLst/>
                        </a:rPr>
                        <a:t>c</a:t>
                      </a:r>
                      <a:r>
                        <a:rPr lang="es-CL" sz="1000">
                          <a:effectLst/>
                        </a:rPr>
                        <a:t>esar e interpretar datos y a analizar el </a:t>
                      </a:r>
                    </a:p>
                    <a:p>
                      <a:pPr marL="135890">
                        <a:lnSpc>
                          <a:spcPts val="1200"/>
                        </a:lnSpc>
                        <a:spcAft>
                          <a:spcPts val="0"/>
                        </a:spcAft>
                      </a:pPr>
                      <a:r>
                        <a:rPr lang="es-CL" sz="1000">
                          <a:effectLst/>
                        </a:rPr>
                        <a:t>desarrollo</a:t>
                      </a:r>
                      <a:r>
                        <a:rPr lang="es-CL" sz="1000" spc="-20">
                          <a:effectLst/>
                        </a:rPr>
                        <a:t> </a:t>
                      </a:r>
                      <a:r>
                        <a:rPr lang="es-CL" sz="1000">
                          <a:effectLst/>
                        </a:rPr>
                        <a:t>de</a:t>
                      </a:r>
                      <a:r>
                        <a:rPr lang="es-CL" sz="1000" spc="-110">
                          <a:effectLst/>
                        </a:rPr>
                        <a:t> </a:t>
                      </a:r>
                      <a:r>
                        <a:rPr lang="es-CL" sz="1000">
                          <a:effectLst/>
                        </a:rPr>
                        <a:t>una</a:t>
                      </a:r>
                      <a:r>
                        <a:rPr lang="es-CL" sz="1000" spc="-15">
                          <a:effectLst/>
                        </a:rPr>
                        <a:t> </a:t>
                      </a:r>
                      <a:r>
                        <a:rPr lang="es-CL" sz="1000">
                          <a:effectLst/>
                        </a:rPr>
                        <a:t>ley</a:t>
                      </a:r>
                      <a:r>
                        <a:rPr lang="es-CL" sz="1000" spc="-30">
                          <a:effectLst/>
                        </a:rPr>
                        <a:t> </a:t>
                      </a:r>
                      <a:r>
                        <a:rPr lang="es-CL" sz="1000">
                          <a:effectLst/>
                        </a:rPr>
                        <a:t>física.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lnSpc>
                          <a:spcPts val="1200"/>
                        </a:lnSpc>
                        <a:spcAft>
                          <a:spcPts val="0"/>
                        </a:spcAft>
                      </a:pPr>
                      <a:r>
                        <a:rPr lang="es-CL" sz="1000">
                          <a:effectLst/>
                        </a:rPr>
                        <a:t>• </a:t>
                      </a:r>
                      <a:r>
                        <a:rPr lang="es-CL" sz="1000" spc="-165">
                          <a:effectLst/>
                        </a:rPr>
                        <a:t> </a:t>
                      </a:r>
                      <a:r>
                        <a:rPr lang="es-CL" sz="1000">
                          <a:effectLst/>
                        </a:rPr>
                        <a:t>Entender </a:t>
                      </a:r>
                      <a:r>
                        <a:rPr lang="es-CL" sz="1000" spc="-10">
                          <a:effectLst/>
                        </a:rPr>
                        <a:t>c</a:t>
                      </a:r>
                      <a:r>
                        <a:rPr lang="es-CL" sz="1000">
                          <a:effectLst/>
                        </a:rPr>
                        <a:t>ómo se </a:t>
                      </a:r>
                      <a:r>
                        <a:rPr lang="es-CL" sz="1000" spc="-10">
                          <a:effectLst/>
                        </a:rPr>
                        <a:t>c</a:t>
                      </a:r>
                      <a:r>
                        <a:rPr lang="es-CL" sz="1000">
                          <a:effectLst/>
                        </a:rPr>
                        <a:t>onstruye en ciencias el </a:t>
                      </a:r>
                    </a:p>
                    <a:p>
                      <a:pPr marL="135890">
                        <a:lnSpc>
                          <a:spcPts val="1200"/>
                        </a:lnSpc>
                        <a:spcAft>
                          <a:spcPts val="0"/>
                        </a:spcAft>
                      </a:pPr>
                      <a:r>
                        <a:rPr lang="en-US" sz="1000" spc="-10">
                          <a:effectLst/>
                        </a:rPr>
                        <a:t>c</a:t>
                      </a:r>
                      <a:r>
                        <a:rPr lang="en-US" sz="1000">
                          <a:effectLst/>
                        </a:rPr>
                        <a:t>onocimient</a:t>
                      </a:r>
                      <a:r>
                        <a:rPr lang="en-US" sz="1000" spc="-10">
                          <a:effectLst/>
                        </a:rPr>
                        <a:t>o</a:t>
                      </a:r>
                      <a:r>
                        <a:rPr lang="en-US" sz="1000">
                          <a:effectLst/>
                        </a:rPr>
                        <a:t>.</a:t>
                      </a:r>
                      <a:endParaRPr lang="es-CL" sz="1000">
                        <a:effectLst/>
                        <a:latin typeface="Times New Roman" panose="02020603050405020304" pitchFamily="18" charset="0"/>
                        <a:ea typeface="Times New Roman" panose="02020603050405020304" pitchFamily="18" charset="0"/>
                      </a:endParaRPr>
                    </a:p>
                  </a:txBody>
                  <a:tcPr marL="0" marR="0" marT="0" marB="0"/>
                </a:tc>
              </a:tr>
              <a:tr h="808588">
                <a:tc>
                  <a:txBody>
                    <a:bodyPr/>
                    <a:lstStyle/>
                    <a:p>
                      <a:pPr>
                        <a:lnSpc>
                          <a:spcPts val="900"/>
                        </a:lnSpc>
                        <a:spcBef>
                          <a:spcPts val="25"/>
                        </a:spcBef>
                        <a:spcAft>
                          <a:spcPts val="0"/>
                        </a:spcAft>
                      </a:pPr>
                      <a:r>
                        <a:rPr lang="en-US" sz="900">
                          <a:effectLst/>
                        </a:rPr>
                        <a:t> </a:t>
                      </a:r>
                      <a:endParaRPr lang="es-CL" sz="1000">
                        <a:effectLst/>
                      </a:endParaRPr>
                    </a:p>
                    <a:p>
                      <a:pPr marL="49530">
                        <a:spcAft>
                          <a:spcPts val="0"/>
                        </a:spcAft>
                      </a:pPr>
                      <a:r>
                        <a:rPr lang="en-US" sz="900" spc="-5">
                          <a:effectLst/>
                        </a:rPr>
                        <a:t>A</a:t>
                      </a:r>
                      <a:r>
                        <a:rPr lang="en-US" sz="900">
                          <a:effectLst/>
                        </a:rPr>
                        <a:t>ctitud</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20955" marR="541655" algn="ctr">
                        <a:spcBef>
                          <a:spcPts val="165"/>
                        </a:spcBef>
                        <a:spcAft>
                          <a:spcPts val="0"/>
                        </a:spcAft>
                      </a:pPr>
                      <a:r>
                        <a:rPr lang="es-CL" sz="1000">
                          <a:effectLst/>
                        </a:rPr>
                        <a:t>• </a:t>
                      </a:r>
                      <a:r>
                        <a:rPr lang="es-CL" sz="1000" spc="-165">
                          <a:effectLst/>
                        </a:rPr>
                        <a:t> </a:t>
                      </a:r>
                      <a:r>
                        <a:rPr lang="es-CL" sz="1000">
                          <a:effectLst/>
                        </a:rPr>
                        <a:t>A </a:t>
                      </a:r>
                      <a:r>
                        <a:rPr lang="es-CL" sz="1000" spc="-15">
                          <a:effectLst/>
                        </a:rPr>
                        <a:t>v</a:t>
                      </a:r>
                      <a:r>
                        <a:rPr lang="es-CL" sz="1000">
                          <a:effectLst/>
                        </a:rPr>
                        <a:t>alorar la perseverancia, el </a:t>
                      </a:r>
                      <a:r>
                        <a:rPr lang="es-CL" sz="1000" spc="20">
                          <a:effectLst/>
                        </a:rPr>
                        <a:t>r</a:t>
                      </a:r>
                      <a:r>
                        <a:rPr lang="es-CL" sz="1000">
                          <a:effectLst/>
                        </a:rPr>
                        <a:t>i</a:t>
                      </a:r>
                      <a:r>
                        <a:rPr lang="es-CL" sz="1000" spc="-5">
                          <a:effectLst/>
                        </a:rPr>
                        <a:t>g</a:t>
                      </a:r>
                      <a:r>
                        <a:rPr lang="es-CL" sz="1000">
                          <a:effectLst/>
                        </a:rPr>
                        <a:t>or y la </a:t>
                      </a:r>
                    </a:p>
                    <a:p>
                      <a:pPr marL="113665" marR="603250" algn="ctr">
                        <a:lnSpc>
                          <a:spcPts val="1200"/>
                        </a:lnSpc>
                        <a:spcAft>
                          <a:spcPts val="0"/>
                        </a:spcAft>
                      </a:pPr>
                      <a:r>
                        <a:rPr lang="en-US" sz="1000" spc="10">
                          <a:effectLst/>
                        </a:rPr>
                        <a:t>f</a:t>
                      </a:r>
                      <a:r>
                        <a:rPr lang="en-US" sz="1000">
                          <a:effectLst/>
                        </a:rPr>
                        <a:t>l</a:t>
                      </a:r>
                      <a:r>
                        <a:rPr lang="en-US" sz="1000" spc="-10">
                          <a:effectLst/>
                        </a:rPr>
                        <a:t>e</a:t>
                      </a:r>
                      <a:r>
                        <a:rPr lang="en-US" sz="1000">
                          <a:effectLst/>
                        </a:rPr>
                        <a:t>xibilidad</a:t>
                      </a:r>
                      <a:r>
                        <a:rPr lang="en-US" sz="1000" spc="-5">
                          <a:effectLst/>
                        </a:rPr>
                        <a:t> </a:t>
                      </a:r>
                      <a:r>
                        <a:rPr lang="en-US" sz="1000">
                          <a:effectLst/>
                        </a:rPr>
                        <a:t>al</a:t>
                      </a:r>
                      <a:r>
                        <a:rPr lang="en-US" sz="1000" spc="-10">
                          <a:effectLst/>
                        </a:rPr>
                        <a:t> </a:t>
                      </a:r>
                      <a:r>
                        <a:rPr lang="en-US" sz="1000">
                          <a:effectLst/>
                        </a:rPr>
                        <a:t>desarrollar</a:t>
                      </a:r>
                      <a:r>
                        <a:rPr lang="en-US" sz="1000" spc="-75">
                          <a:effectLst/>
                        </a:rPr>
                        <a:t> </a:t>
                      </a:r>
                      <a:r>
                        <a:rPr lang="en-US" sz="1000">
                          <a:effectLst/>
                        </a:rPr>
                        <a:t>actividades.</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6355">
                        <a:spcBef>
                          <a:spcPts val="165"/>
                        </a:spcBef>
                        <a:spcAft>
                          <a:spcPts val="0"/>
                        </a:spcAft>
                      </a:pPr>
                      <a:r>
                        <a:rPr lang="es-CL" sz="1000" dirty="0">
                          <a:effectLst/>
                        </a:rPr>
                        <a:t>• </a:t>
                      </a:r>
                      <a:r>
                        <a:rPr lang="es-CL" sz="1000" spc="-165" dirty="0">
                          <a:effectLst/>
                        </a:rPr>
                        <a:t> </a:t>
                      </a:r>
                      <a:r>
                        <a:rPr lang="es-CL" sz="1000" spc="-15" dirty="0">
                          <a:effectLst/>
                        </a:rPr>
                        <a:t>Alcanzar el </a:t>
                      </a:r>
                      <a:r>
                        <a:rPr lang="es-CL" sz="1000" spc="-25" dirty="0">
                          <a:effectLst/>
                        </a:rPr>
                        <a:t>é</a:t>
                      </a:r>
                      <a:r>
                        <a:rPr lang="es-CL" sz="1000" spc="-15" dirty="0">
                          <a:effectLst/>
                        </a:rPr>
                        <a:t>xito en el pro</a:t>
                      </a:r>
                      <a:r>
                        <a:rPr lang="es-CL" sz="1000" spc="-25" dirty="0">
                          <a:effectLst/>
                        </a:rPr>
                        <a:t>c</a:t>
                      </a:r>
                      <a:r>
                        <a:rPr lang="es-CL" sz="1000" spc="-15" dirty="0">
                          <a:effectLst/>
                        </a:rPr>
                        <a:t>eso d</a:t>
                      </a:r>
                      <a:r>
                        <a:rPr lang="es-CL" sz="1000" dirty="0">
                          <a:effectLst/>
                        </a:rPr>
                        <a:t>e </a:t>
                      </a:r>
                    </a:p>
                    <a:p>
                      <a:pPr marL="135890">
                        <a:lnSpc>
                          <a:spcPts val="1200"/>
                        </a:lnSpc>
                        <a:spcAft>
                          <a:spcPts val="0"/>
                        </a:spcAft>
                      </a:pPr>
                      <a:r>
                        <a:rPr lang="en-US" sz="1000" spc="-15" dirty="0" err="1">
                          <a:effectLst/>
                        </a:rPr>
                        <a:t>aprendizaj</a:t>
                      </a:r>
                      <a:r>
                        <a:rPr lang="en-US" sz="1000" spc="-25" dirty="0" err="1">
                          <a:effectLst/>
                        </a:rPr>
                        <a:t>e</a:t>
                      </a:r>
                      <a:r>
                        <a:rPr lang="en-US" sz="1000" dirty="0">
                          <a:effectLst/>
                        </a:rPr>
                        <a:t>.</a:t>
                      </a:r>
                      <a:endParaRPr lang="es-CL" sz="1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5" name="Rectangle 1"/>
          <p:cNvSpPr>
            <a:spLocks noChangeArrowheads="1"/>
          </p:cNvSpPr>
          <p:nvPr/>
        </p:nvSpPr>
        <p:spPr bwMode="auto">
          <a:xfrm>
            <a:off x="-5287299" y="-447115"/>
            <a:ext cx="21937260" cy="135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04" tIns="520536" rIns="114264" bIns="17774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0" i="0" u="none" strike="noStrike" cap="none" normalizeH="0" baseline="0" smtClean="0">
                <a:ln>
                  <a:noFill/>
                </a:ln>
                <a:solidFill>
                  <a:srgbClr val="FDFDFD"/>
                </a:solidFill>
                <a:effectLst/>
                <a:latin typeface="Arial" panose="020B0604020202020204" pitchFamily="34" charset="0"/>
                <a:ea typeface="Times New Roman" panose="02020603050405020304" pitchFamily="18" charset="0"/>
              </a:rPr>
              <a:t>Qué vas a aprender?                            ¿Para qué?</a:t>
            </a:r>
            <a:endParaRPr kumimoji="0" lang="es-CL" altLang="es-CL" sz="12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L"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s-CL"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s-C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526121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369" y="0"/>
            <a:ext cx="10058400" cy="1609344"/>
          </a:xfrm>
        </p:spPr>
        <p:txBody>
          <a:bodyPr/>
          <a:lstStyle/>
          <a:p>
            <a:r>
              <a:rPr lang="es-ES" dirty="0" smtClean="0">
                <a:solidFill>
                  <a:schemeClr val="accent1"/>
                </a:solidFill>
              </a:rPr>
              <a:t>La relatividad de la trayectoria.</a:t>
            </a:r>
            <a:endParaRPr lang="es-CL" dirty="0">
              <a:solidFill>
                <a:schemeClr val="accent1"/>
              </a:solidFill>
            </a:endParaRPr>
          </a:p>
        </p:txBody>
      </p:sp>
      <p:sp>
        <p:nvSpPr>
          <p:cNvPr id="3" name="Marcador de contenido 2"/>
          <p:cNvSpPr>
            <a:spLocks noGrp="1"/>
          </p:cNvSpPr>
          <p:nvPr>
            <p:ph idx="1"/>
          </p:nvPr>
        </p:nvSpPr>
        <p:spPr>
          <a:xfrm>
            <a:off x="125466" y="1177027"/>
            <a:ext cx="11641811" cy="5163811"/>
          </a:xfrm>
        </p:spPr>
        <p:txBody>
          <a:bodyPr>
            <a:noAutofit/>
          </a:bodyPr>
          <a:lstStyle/>
          <a:p>
            <a:r>
              <a:rPr lang="es-CL" sz="2400" dirty="0"/>
              <a:t>D</a:t>
            </a:r>
            <a:r>
              <a:rPr lang="es-CL" sz="2400" dirty="0" smtClean="0"/>
              <a:t>ependiendo </a:t>
            </a:r>
            <a:r>
              <a:rPr lang="es-CL" sz="2400" dirty="0"/>
              <a:t>del sistema de referencia utilizado  para describir el </a:t>
            </a:r>
            <a:r>
              <a:rPr lang="es-CL" sz="2400" dirty="0" smtClean="0"/>
              <a:t>movimiento </a:t>
            </a:r>
            <a:r>
              <a:rPr lang="es-CL" sz="2400" dirty="0"/>
              <a:t>de un determinado cuerpo, este puede presentar diferentes </a:t>
            </a:r>
            <a:r>
              <a:rPr lang="es-CL" sz="2400" dirty="0" smtClean="0"/>
              <a:t>características</a:t>
            </a:r>
            <a:r>
              <a:rPr lang="es-CL" sz="2400" dirty="0"/>
              <a:t>, ya sea en su trayectoria o en su estado de movimiento. Analicemos una situación muy similar a la que desarrollaron en la actividad anterior: imaginen que un objeto es dejado caer desde un avión, tal como se </a:t>
            </a:r>
            <a:r>
              <a:rPr lang="es-CL" sz="2400" dirty="0" smtClean="0"/>
              <a:t>representa </a:t>
            </a:r>
            <a:r>
              <a:rPr lang="es-CL" sz="2400" dirty="0"/>
              <a:t>en la imagen 1. Si un observador en reposo respecto del suelo ve la caída, observaría que la trayectoria del objeto es una curva. Por otro lado, si un paracaidista saltara desde un globo aerostático, al mismo tiempo que se deja caer el objeto, para él, este se alejaría, describiendo una trayectoria rectilínea (imagen 2). A partir de lo anterior, se dice que el movimiento es relativo y en particular su trayectoria, dado que, para un sistema de </a:t>
            </a:r>
            <a:r>
              <a:rPr lang="es-CL" sz="2400" dirty="0" smtClean="0"/>
              <a:t>referencia</a:t>
            </a:r>
            <a:r>
              <a:rPr lang="es-CL" sz="2400" dirty="0"/>
              <a:t>, un cuerpo puede presentar cierto tipo de movimiento, mientras que para otro puede ser diferente, o incluso, permanecer en reposo</a:t>
            </a:r>
          </a:p>
        </p:txBody>
      </p:sp>
    </p:spTree>
    <p:extLst>
      <p:ext uri="{BB962C8B-B14F-4D97-AF65-F5344CB8AC3E}">
        <p14:creationId xmlns:p14="http://schemas.microsoft.com/office/powerpoint/2010/main" val="337653492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Sistemas de referencia.</a:t>
            </a:r>
            <a:endParaRPr lang="es-CL" dirty="0">
              <a:solidFill>
                <a:srgbClr val="FF0000"/>
              </a:solidFill>
            </a:endParaRPr>
          </a:p>
        </p:txBody>
      </p:sp>
      <p:pic>
        <p:nvPicPr>
          <p:cNvPr id="2050" name="Picture 2" descr="Resultado de imagen para sistemas de referenc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1311" y="1505745"/>
            <a:ext cx="6355830" cy="47069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72" y="2788170"/>
            <a:ext cx="5201587" cy="374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9477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466" y="95468"/>
            <a:ext cx="11611704" cy="1609344"/>
          </a:xfrm>
        </p:spPr>
        <p:txBody>
          <a:bodyPr/>
          <a:lstStyle/>
          <a:p>
            <a:r>
              <a:rPr lang="es-ES" dirty="0" smtClean="0">
                <a:solidFill>
                  <a:srgbClr val="FF0000"/>
                </a:solidFill>
              </a:rPr>
              <a:t>El espacio de galileo( métrica galileana)</a:t>
            </a:r>
            <a:endParaRPr lang="es-CL" dirty="0">
              <a:solidFill>
                <a:srgbClr val="FF0000"/>
              </a:solidFill>
            </a:endParaRPr>
          </a:p>
        </p:txBody>
      </p:sp>
      <p:sp>
        <p:nvSpPr>
          <p:cNvPr id="3" name="Marcador de contenido 2"/>
          <p:cNvSpPr>
            <a:spLocks noGrp="1"/>
          </p:cNvSpPr>
          <p:nvPr>
            <p:ph idx="1"/>
          </p:nvPr>
        </p:nvSpPr>
        <p:spPr>
          <a:xfrm>
            <a:off x="320466" y="1289304"/>
            <a:ext cx="10058400" cy="4050792"/>
          </a:xfrm>
        </p:spPr>
        <p:txBody>
          <a:bodyPr/>
          <a:lstStyle/>
          <a:p>
            <a:r>
              <a:rPr lang="es-CL" sz="2400" dirty="0" smtClean="0"/>
              <a:t>Galileo </a:t>
            </a:r>
            <a:r>
              <a:rPr lang="es-CL" sz="2400" dirty="0"/>
              <a:t>Galilei (1564−1642) fue uno de los </a:t>
            </a:r>
            <a:r>
              <a:rPr lang="es-CL" sz="2400" dirty="0" smtClean="0"/>
              <a:t>primeros</a:t>
            </a:r>
          </a:p>
          <a:p>
            <a:r>
              <a:rPr lang="es-CL" sz="2400" dirty="0" smtClean="0"/>
              <a:t> </a:t>
            </a:r>
            <a:r>
              <a:rPr lang="es-CL" sz="2400" dirty="0"/>
              <a:t>en tratar de </a:t>
            </a:r>
            <a:r>
              <a:rPr lang="es-CL" sz="2400" dirty="0" smtClean="0"/>
              <a:t>explicar </a:t>
            </a:r>
            <a:r>
              <a:rPr lang="es-CL" sz="2400" dirty="0"/>
              <a:t>matemáticamente la </a:t>
            </a:r>
            <a:r>
              <a:rPr lang="es-CL" sz="2400" dirty="0" smtClean="0"/>
              <a:t>relatividad</a:t>
            </a:r>
          </a:p>
          <a:p>
            <a:r>
              <a:rPr lang="es-CL" sz="2400" dirty="0" smtClean="0"/>
              <a:t> </a:t>
            </a:r>
            <a:r>
              <a:rPr lang="es-CL" sz="2400" dirty="0"/>
              <a:t>del movimiento. Para ello, introdujo una serie </a:t>
            </a:r>
            <a:r>
              <a:rPr lang="es-CL" sz="2400" dirty="0" smtClean="0"/>
              <a:t>de</a:t>
            </a:r>
          </a:p>
          <a:p>
            <a:r>
              <a:rPr lang="es-CL" sz="2400" dirty="0" smtClean="0"/>
              <a:t> </a:t>
            </a:r>
            <a:r>
              <a:rPr lang="es-CL" sz="2400" dirty="0"/>
              <a:t>ecuaciones que le permitieron describir el </a:t>
            </a:r>
            <a:r>
              <a:rPr lang="es-CL" sz="2400" dirty="0" smtClean="0"/>
              <a:t>movimiento</a:t>
            </a:r>
          </a:p>
          <a:p>
            <a:r>
              <a:rPr lang="es-CL" sz="2400" dirty="0" smtClean="0"/>
              <a:t> </a:t>
            </a:r>
            <a:r>
              <a:rPr lang="es-CL" sz="2400" dirty="0"/>
              <a:t>de un cuerpo, desde un sistema de referencia que </a:t>
            </a:r>
            <a:r>
              <a:rPr lang="es-CL" sz="2400" dirty="0" smtClean="0"/>
              <a:t>se</a:t>
            </a:r>
          </a:p>
          <a:p>
            <a:r>
              <a:rPr lang="es-CL" sz="2400" dirty="0" smtClean="0"/>
              <a:t> </a:t>
            </a:r>
            <a:r>
              <a:rPr lang="es-CL" sz="2400" dirty="0"/>
              <a:t>mueve con velocidad constante respecto de otro que está en reposo respecto del suelo. A este cambio de coordenadas se le denomina transformación de Galileo y se describe a continuación.</a:t>
            </a:r>
          </a:p>
          <a:p>
            <a:endParaRPr lang="es-CL" dirty="0"/>
          </a:p>
        </p:txBody>
      </p:sp>
      <p:pic>
        <p:nvPicPr>
          <p:cNvPr id="3074" name="Picture 2" descr="Resultado de imagen para metrica de 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511" y="4429125"/>
            <a:ext cx="23812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transformadas de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6" y="4915680"/>
            <a:ext cx="87344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transformadas de 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433" y="1063643"/>
            <a:ext cx="3603185" cy="277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6286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320" y="93127"/>
            <a:ext cx="10058400" cy="1609344"/>
          </a:xfrm>
        </p:spPr>
        <p:txBody>
          <a:bodyPr/>
          <a:lstStyle/>
          <a:p>
            <a:r>
              <a:rPr lang="es-ES" dirty="0" smtClean="0"/>
              <a:t>Transformadas de Galileo</a:t>
            </a:r>
            <a:endParaRPr lang="es-CL"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25480" y="1667131"/>
                <a:ext cx="11147136" cy="4050792"/>
              </a:xfrm>
            </p:spPr>
            <p:txBody>
              <a:bodyPr>
                <a:noAutofit/>
              </a:bodyPr>
              <a:lstStyle/>
              <a:p>
                <a14:m>
                  <m:oMath xmlns:m="http://schemas.openxmlformats.org/officeDocument/2006/math">
                    <m:r>
                      <a:rPr lang="es-ES" sz="2800" b="0" i="1" smtClean="0">
                        <a:latin typeface="Cambria Math" panose="02040503050406030204" pitchFamily="18" charset="0"/>
                      </a:rPr>
                      <m:t>𝑥</m:t>
                    </m:r>
                    <m:r>
                      <a:rPr lang="es-ES" sz="2800" b="0" i="1" smtClean="0">
                        <a:latin typeface="Cambria Math" panose="02040503050406030204" pitchFamily="18" charset="0"/>
                      </a:rPr>
                      <m:t>=</m:t>
                    </m:r>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𝑥</m:t>
                        </m:r>
                      </m:e>
                      <m:sub>
                        <m:r>
                          <a:rPr lang="es-ES" sz="2800" b="0" i="1" smtClean="0">
                            <a:latin typeface="Cambria Math" panose="02040503050406030204" pitchFamily="18" charset="0"/>
                          </a:rPr>
                          <m:t>0</m:t>
                        </m:r>
                      </m:sub>
                    </m:sSub>
                    <m:r>
                      <a:rPr lang="es-ES" sz="2800" b="0" i="1" smtClean="0">
                        <a:latin typeface="Cambria Math" panose="02040503050406030204" pitchFamily="18" charset="0"/>
                      </a:rPr>
                      <m:t>+</m:t>
                    </m:r>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𝑉</m:t>
                        </m:r>
                      </m:e>
                      <m:sub>
                        <m:r>
                          <a:rPr lang="es-ES" sz="2800" b="0" i="1" smtClean="0">
                            <a:latin typeface="Cambria Math" panose="02040503050406030204" pitchFamily="18" charset="0"/>
                          </a:rPr>
                          <m:t>𝑥</m:t>
                        </m:r>
                      </m:sub>
                    </m:sSub>
                    <m:r>
                      <a:rPr lang="es-ES" sz="2800" b="0" i="1" smtClean="0">
                        <a:latin typeface="Cambria Math" panose="02040503050406030204" pitchFamily="18" charset="0"/>
                      </a:rPr>
                      <m:t>𝑡</m:t>
                    </m:r>
                  </m:oMath>
                </a14:m>
                <a:endParaRPr lang="es-ES" sz="2800" b="0" dirty="0" smtClean="0"/>
              </a:p>
              <a:p>
                <a:endParaRPr lang="es-ES" sz="2800" dirty="0" smtClean="0"/>
              </a:p>
              <a:p>
                <a14:m>
                  <m:oMath xmlns:m="http://schemas.openxmlformats.org/officeDocument/2006/math">
                    <m:r>
                      <a:rPr lang="es-ES" sz="2800" b="0" i="1" smtClean="0">
                        <a:latin typeface="Cambria Math" panose="02040503050406030204" pitchFamily="18" charset="0"/>
                      </a:rPr>
                      <m:t>𝑌</m:t>
                    </m:r>
                    <m:r>
                      <a:rPr lang="es-ES" sz="2800" b="0" i="1" smtClean="0">
                        <a:latin typeface="Cambria Math" panose="02040503050406030204" pitchFamily="18" charset="0"/>
                      </a:rPr>
                      <m:t>=</m:t>
                    </m:r>
                    <m:r>
                      <a:rPr lang="es-ES" sz="2800" b="0" i="1" smtClean="0">
                        <a:latin typeface="Cambria Math" panose="02040503050406030204" pitchFamily="18" charset="0"/>
                      </a:rPr>
                      <m:t>𝑌</m:t>
                    </m:r>
                    <m:r>
                      <a:rPr lang="es-ES" sz="2800" b="0" i="1" smtClean="0">
                        <a:latin typeface="Cambria Math" panose="02040503050406030204" pitchFamily="18" charset="0"/>
                      </a:rPr>
                      <m:t>`</m:t>
                    </m:r>
                  </m:oMath>
                </a14:m>
                <a:endParaRPr lang="es-ES" sz="2800" b="0" dirty="0" smtClean="0"/>
              </a:p>
              <a:p>
                <a:endParaRPr lang="es-ES" sz="2800" dirty="0" smtClean="0"/>
              </a:p>
              <a:p>
                <a14:m>
                  <m:oMath xmlns:m="http://schemas.openxmlformats.org/officeDocument/2006/math">
                    <m:r>
                      <a:rPr lang="es-ES" sz="2800" b="0" i="1" smtClean="0">
                        <a:latin typeface="Cambria Math" panose="02040503050406030204" pitchFamily="18" charset="0"/>
                      </a:rPr>
                      <m:t>𝑍</m:t>
                    </m:r>
                    <m:r>
                      <a:rPr lang="es-ES" sz="2800" b="0" i="1" smtClean="0">
                        <a:latin typeface="Cambria Math" panose="02040503050406030204" pitchFamily="18" charset="0"/>
                      </a:rPr>
                      <m:t>=</m:t>
                    </m:r>
                    <m:r>
                      <a:rPr lang="es-ES" sz="2800" b="0" i="1" smtClean="0">
                        <a:latin typeface="Cambria Math" panose="02040503050406030204" pitchFamily="18" charset="0"/>
                      </a:rPr>
                      <m:t>𝑍</m:t>
                    </m:r>
                    <m:r>
                      <a:rPr lang="es-ES" sz="2800" b="0" i="1" smtClean="0">
                        <a:latin typeface="Cambria Math" panose="02040503050406030204" pitchFamily="18" charset="0"/>
                      </a:rPr>
                      <m:t>`</m:t>
                    </m:r>
                  </m:oMath>
                </a14:m>
                <a:endParaRPr lang="es-CL" sz="2800" dirty="0" smtClean="0"/>
              </a:p>
              <a:p>
                <a:endParaRPr lang="es-ES" sz="2800" dirty="0"/>
              </a:p>
              <a:p>
                <a:r>
                  <a:rPr lang="es-CL" sz="2800" dirty="0"/>
                  <a:t>Esto, siempre y cuando el tiempo “cero” de ambos sistemas coincida. En las expresiones anteriores, </a:t>
                </a:r>
                <a:r>
                  <a:rPr lang="es-CL" sz="2800" i="1" dirty="0" err="1"/>
                  <a:t>vx</a:t>
                </a:r>
                <a:r>
                  <a:rPr lang="es-CL" sz="2800" i="1" dirty="0"/>
                  <a:t> </a:t>
                </a:r>
                <a:r>
                  <a:rPr lang="es-CL" sz="2800" dirty="0"/>
                  <a:t>es la velocidad del sistema A’ respecto de A, y </a:t>
                </a:r>
                <a:r>
                  <a:rPr lang="es-CL" sz="2800" i="1" dirty="0"/>
                  <a:t>t </a:t>
                </a:r>
                <a:r>
                  <a:rPr lang="es-CL" sz="2800" dirty="0"/>
                  <a:t>es el tiempo</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25480" y="1667131"/>
                <a:ext cx="11147136" cy="4050792"/>
              </a:xfrm>
              <a:blipFill rotWithShape="0">
                <a:blip r:embed="rId2"/>
                <a:stretch>
                  <a:fillRect l="-711" b="-14135"/>
                </a:stretch>
              </a:blipFill>
            </p:spPr>
            <p:txBody>
              <a:bodyPr/>
              <a:lstStyle/>
              <a:p>
                <a:r>
                  <a:rPr lang="es-CL">
                    <a:noFill/>
                  </a:rPr>
                  <a:t> </a:t>
                </a:r>
              </a:p>
            </p:txBody>
          </p:sp>
        </mc:Fallback>
      </mc:AlternateContent>
      <p:pic>
        <p:nvPicPr>
          <p:cNvPr id="4098" name="Picture 2" descr="Resultado de imagen para transformadas de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584" y="1154243"/>
            <a:ext cx="5461416" cy="3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2463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912" y="0"/>
            <a:ext cx="10058400" cy="1609344"/>
          </a:xfrm>
        </p:spPr>
        <p:txBody>
          <a:bodyPr/>
          <a:lstStyle/>
          <a:p>
            <a:r>
              <a:rPr lang="es-CL" dirty="0">
                <a:solidFill>
                  <a:srgbClr val="FF0000"/>
                </a:solidFill>
              </a:rPr>
              <a:t>la relatividad en la velocidad</a:t>
            </a:r>
            <a:br>
              <a:rPr lang="es-CL" dirty="0">
                <a:solidFill>
                  <a:srgbClr val="FF0000"/>
                </a:solidFill>
              </a:rPr>
            </a:br>
            <a:endParaRPr lang="es-CL" dirty="0">
              <a:solidFill>
                <a:srgbClr val="FF0000"/>
              </a:solidFill>
            </a:endParaRPr>
          </a:p>
        </p:txBody>
      </p:sp>
      <p:sp>
        <p:nvSpPr>
          <p:cNvPr id="3" name="Marcador de contenido 2"/>
          <p:cNvSpPr>
            <a:spLocks noGrp="1"/>
          </p:cNvSpPr>
          <p:nvPr>
            <p:ph idx="1"/>
          </p:nvPr>
        </p:nvSpPr>
        <p:spPr>
          <a:xfrm>
            <a:off x="149900" y="843921"/>
            <a:ext cx="11707319" cy="4402636"/>
          </a:xfrm>
        </p:spPr>
        <p:txBody>
          <a:bodyPr>
            <a:normAutofit fontScale="25000" lnSpcReduction="20000"/>
          </a:bodyPr>
          <a:lstStyle/>
          <a:p>
            <a:r>
              <a:rPr lang="es-CL" sz="9600" dirty="0"/>
              <a:t>No solo la trayectoria de un cuerpo es relativa al sistema de </a:t>
            </a:r>
            <a:r>
              <a:rPr lang="es-CL" sz="9600" dirty="0" smtClean="0"/>
              <a:t>referencia</a:t>
            </a:r>
            <a:r>
              <a:rPr lang="es-CL" sz="9600" dirty="0"/>
              <a:t>, sino que también la velocidad depende del sistema de referencia empleado en su descripción. Para indagar acerca de esto, reúnanse en parejas y realicen la actividad que sigue:</a:t>
            </a:r>
          </a:p>
          <a:p>
            <a:r>
              <a:rPr lang="es-CL" sz="9600" dirty="0"/>
              <a:t>Velocidad desde distintos observadores</a:t>
            </a:r>
          </a:p>
          <a:p>
            <a:r>
              <a:rPr lang="es-CL" sz="9600" dirty="0"/>
              <a:t> </a:t>
            </a:r>
          </a:p>
          <a:p>
            <a:r>
              <a:rPr lang="es-CL" sz="9600" dirty="0" smtClean="0"/>
              <a:t>Analicemos  </a:t>
            </a:r>
            <a:r>
              <a:rPr lang="es-CL" sz="9600" dirty="0"/>
              <a:t>la siguiente situación: Sandra desciende por una escalera mecánica con una velocidad constante de 2 m/s, mientras que Carlos asciende por otra escalera con una velocidad de igual magnitud y dirección, pero en sentido contrario. En la parte inferior de las escaleras, Lucía se encuentra detenida, observando a Sandra y a Carlos.</a:t>
            </a:r>
          </a:p>
          <a:p>
            <a:r>
              <a:rPr lang="es-CL" sz="9600" dirty="0"/>
              <a:t> </a:t>
            </a:r>
          </a:p>
          <a:p>
            <a:r>
              <a:rPr lang="es-CL" sz="9600" dirty="0"/>
              <a:t>A partir de esta situación, respondan:</a:t>
            </a:r>
          </a:p>
          <a:p>
            <a:r>
              <a:rPr lang="en-US" sz="9600" dirty="0"/>
              <a:t>a.  ¿</a:t>
            </a:r>
            <a:r>
              <a:rPr lang="en-US" sz="9600" dirty="0" err="1"/>
              <a:t>Qué</a:t>
            </a:r>
            <a:r>
              <a:rPr lang="en-US" sz="9600" dirty="0"/>
              <a:t> </a:t>
            </a:r>
            <a:r>
              <a:rPr lang="en-US" sz="9600" dirty="0" err="1"/>
              <a:t>conceptos</a:t>
            </a:r>
            <a:r>
              <a:rPr lang="en-US" sz="9600" dirty="0"/>
              <a:t> </a:t>
            </a:r>
            <a:r>
              <a:rPr lang="en-US" sz="9600" dirty="0" err="1"/>
              <a:t>estudiados</a:t>
            </a:r>
            <a:r>
              <a:rPr lang="en-US" sz="9600" dirty="0"/>
              <a:t> hasta el </a:t>
            </a:r>
            <a:r>
              <a:rPr lang="en-US" sz="9600" dirty="0" err="1"/>
              <a:t>momento</a:t>
            </a:r>
            <a:r>
              <a:rPr lang="en-US" sz="9600" dirty="0"/>
              <a:t> </a:t>
            </a:r>
            <a:r>
              <a:rPr lang="en-US" sz="9600" dirty="0" err="1"/>
              <a:t>están</a:t>
            </a:r>
            <a:r>
              <a:rPr lang="en-US" sz="9600" dirty="0"/>
              <a:t> </a:t>
            </a:r>
            <a:r>
              <a:rPr lang="en-US" sz="9600" dirty="0" err="1"/>
              <a:t>involucrados</a:t>
            </a:r>
            <a:r>
              <a:rPr lang="en-US" sz="9600" dirty="0"/>
              <a:t> </a:t>
            </a:r>
            <a:r>
              <a:rPr lang="en-US" sz="9600" dirty="0" err="1"/>
              <a:t>en</a:t>
            </a:r>
            <a:r>
              <a:rPr lang="en-US" sz="9600" dirty="0"/>
              <a:t> la </a:t>
            </a:r>
            <a:r>
              <a:rPr lang="en-US" sz="9600" dirty="0" err="1"/>
              <a:t>situación</a:t>
            </a:r>
            <a:r>
              <a:rPr lang="en-US" sz="9600" dirty="0"/>
              <a:t> </a:t>
            </a:r>
            <a:r>
              <a:rPr lang="en-US" sz="9600" dirty="0" err="1"/>
              <a:t>descrita</a:t>
            </a:r>
            <a:r>
              <a:rPr lang="en-US" sz="9600" dirty="0" smtClean="0"/>
              <a:t>?</a:t>
            </a:r>
          </a:p>
          <a:p>
            <a:r>
              <a:rPr lang="en-US" sz="9600" dirty="0" smtClean="0"/>
              <a:t>¿</a:t>
            </a:r>
            <a:r>
              <a:rPr lang="en-US" sz="9600" dirty="0" err="1" smtClean="0"/>
              <a:t>Cual</a:t>
            </a:r>
            <a:r>
              <a:rPr lang="en-US" sz="9600" dirty="0" smtClean="0"/>
              <a:t> es la </a:t>
            </a:r>
            <a:r>
              <a:rPr lang="en-US" sz="9600" dirty="0" err="1" smtClean="0"/>
              <a:t>velocidad</a:t>
            </a:r>
            <a:r>
              <a:rPr lang="en-US" sz="9600" dirty="0" smtClean="0"/>
              <a:t> de Sandra y </a:t>
            </a:r>
            <a:r>
              <a:rPr lang="en-US" sz="9600" dirty="0"/>
              <a:t>C</a:t>
            </a:r>
            <a:r>
              <a:rPr lang="en-US" sz="9600" dirty="0" smtClean="0"/>
              <a:t>arlos </a:t>
            </a:r>
            <a:r>
              <a:rPr lang="en-US" sz="9600" dirty="0" err="1" smtClean="0"/>
              <a:t>respecto</a:t>
            </a:r>
            <a:r>
              <a:rPr lang="en-US" sz="9600" dirty="0" smtClean="0"/>
              <a:t> de Lucia.</a:t>
            </a:r>
          </a:p>
          <a:p>
            <a:r>
              <a:rPr lang="en-US" sz="9600" dirty="0" err="1"/>
              <a:t>D</a:t>
            </a:r>
            <a:r>
              <a:rPr lang="en-US" sz="9600" dirty="0" err="1" smtClean="0"/>
              <a:t>esde</a:t>
            </a:r>
            <a:r>
              <a:rPr lang="en-US" sz="9600" dirty="0" smtClean="0"/>
              <a:t> el </a:t>
            </a:r>
            <a:r>
              <a:rPr lang="en-US" sz="9600" dirty="0" err="1" smtClean="0"/>
              <a:t>punto</a:t>
            </a:r>
            <a:r>
              <a:rPr lang="en-US" sz="9600" dirty="0" smtClean="0"/>
              <a:t> de vista de Sandra ¿con que </a:t>
            </a:r>
            <a:r>
              <a:rPr lang="en-US" sz="9600" dirty="0" err="1" smtClean="0"/>
              <a:t>velocidad</a:t>
            </a:r>
            <a:r>
              <a:rPr lang="en-US" sz="9600" dirty="0" smtClean="0"/>
              <a:t> </a:t>
            </a:r>
            <a:r>
              <a:rPr lang="en-US" sz="9600" dirty="0" err="1" smtClean="0"/>
              <a:t>ve</a:t>
            </a:r>
            <a:r>
              <a:rPr lang="en-US" sz="9600" dirty="0" smtClean="0"/>
              <a:t> </a:t>
            </a:r>
            <a:r>
              <a:rPr lang="en-US" sz="9600" dirty="0" err="1" smtClean="0"/>
              <a:t>pasar</a:t>
            </a:r>
            <a:r>
              <a:rPr lang="en-US" sz="9600" dirty="0" smtClean="0"/>
              <a:t> a </a:t>
            </a:r>
            <a:r>
              <a:rPr lang="en-US" sz="9600" dirty="0" err="1" smtClean="0"/>
              <a:t>carlos</a:t>
            </a:r>
            <a:r>
              <a:rPr lang="en-US" sz="9600" dirty="0" smtClean="0"/>
              <a:t>?</a:t>
            </a:r>
          </a:p>
          <a:p>
            <a:endParaRPr lang="es-CL" dirty="0"/>
          </a:p>
          <a:p>
            <a:r>
              <a:rPr lang="en-US" dirty="0"/>
              <a:t/>
            </a:r>
            <a:br>
              <a:rPr lang="en-US" dirty="0"/>
            </a:br>
            <a:endParaRPr lang="es-CL" dirty="0"/>
          </a:p>
        </p:txBody>
      </p:sp>
      <p:grpSp>
        <p:nvGrpSpPr>
          <p:cNvPr id="10" name="Group 6"/>
          <p:cNvGrpSpPr>
            <a:grpSpLocks/>
          </p:cNvGrpSpPr>
          <p:nvPr/>
        </p:nvGrpSpPr>
        <p:grpSpPr bwMode="auto">
          <a:xfrm>
            <a:off x="2984031" y="4029179"/>
            <a:ext cx="500063" cy="71438"/>
            <a:chOff x="5196" y="5035"/>
            <a:chExt cx="787" cy="112"/>
          </a:xfrm>
        </p:grpSpPr>
        <p:sp>
          <p:nvSpPr>
            <p:cNvPr id="11" name="Freeform 8"/>
            <p:cNvSpPr>
              <a:spLocks/>
            </p:cNvSpPr>
            <p:nvPr/>
          </p:nvSpPr>
          <p:spPr bwMode="auto">
            <a:xfrm>
              <a:off x="5201" y="5091"/>
              <a:ext cx="677" cy="0"/>
            </a:xfrm>
            <a:custGeom>
              <a:avLst/>
              <a:gdLst>
                <a:gd name="T0" fmla="+- 0 5201 5201"/>
                <a:gd name="T1" fmla="*/ T0 w 677"/>
                <a:gd name="T2" fmla="+- 0 5878 5201"/>
                <a:gd name="T3" fmla="*/ T2 w 677"/>
              </a:gdLst>
              <a:ahLst/>
              <a:cxnLst>
                <a:cxn ang="0">
                  <a:pos x="T1" y="0"/>
                </a:cxn>
                <a:cxn ang="0">
                  <a:pos x="T3" y="0"/>
                </a:cxn>
              </a:cxnLst>
              <a:rect l="0" t="0" r="r" b="b"/>
              <a:pathLst>
                <a:path w="677">
                  <a:moveTo>
                    <a:pt x="0" y="0"/>
                  </a:moveTo>
                  <a:lnTo>
                    <a:pt x="677" y="0"/>
                  </a:lnTo>
                </a:path>
              </a:pathLst>
            </a:custGeom>
            <a:noFill/>
            <a:ln w="6350">
              <a:solidFill>
                <a:srgbClr val="008CC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 name="Freeform 7"/>
            <p:cNvSpPr>
              <a:spLocks/>
            </p:cNvSpPr>
            <p:nvPr/>
          </p:nvSpPr>
          <p:spPr bwMode="auto">
            <a:xfrm>
              <a:off x="5846" y="5045"/>
              <a:ext cx="126" cy="92"/>
            </a:xfrm>
            <a:custGeom>
              <a:avLst/>
              <a:gdLst>
                <a:gd name="T0" fmla="+- 0 5973 5846"/>
                <a:gd name="T1" fmla="*/ T0 w 126"/>
                <a:gd name="T2" fmla="+- 0 5091 5045"/>
                <a:gd name="T3" fmla="*/ 5091 h 92"/>
                <a:gd name="T4" fmla="+- 0 5846 5846"/>
                <a:gd name="T5" fmla="*/ T4 w 126"/>
                <a:gd name="T6" fmla="+- 0 5045 5045"/>
                <a:gd name="T7" fmla="*/ 5045 h 92"/>
                <a:gd name="T8" fmla="+- 0 5846 5846"/>
                <a:gd name="T9" fmla="*/ T8 w 126"/>
                <a:gd name="T10" fmla="+- 0 5137 5045"/>
                <a:gd name="T11" fmla="*/ 5137 h 92"/>
                <a:gd name="T12" fmla="+- 0 5973 5846"/>
                <a:gd name="T13" fmla="*/ T12 w 126"/>
                <a:gd name="T14" fmla="+- 0 5091 5045"/>
                <a:gd name="T15" fmla="*/ 5091 h 92"/>
              </a:gdLst>
              <a:ahLst/>
              <a:cxnLst>
                <a:cxn ang="0">
                  <a:pos x="T1" y="T3"/>
                </a:cxn>
                <a:cxn ang="0">
                  <a:pos x="T5" y="T7"/>
                </a:cxn>
                <a:cxn ang="0">
                  <a:pos x="T9" y="T11"/>
                </a:cxn>
                <a:cxn ang="0">
                  <a:pos x="T13" y="T15"/>
                </a:cxn>
              </a:cxnLst>
              <a:rect l="0" t="0" r="r" b="b"/>
              <a:pathLst>
                <a:path w="126" h="92">
                  <a:moveTo>
                    <a:pt x="127" y="46"/>
                  </a:moveTo>
                  <a:lnTo>
                    <a:pt x="0" y="0"/>
                  </a:lnTo>
                  <a:lnTo>
                    <a:pt x="0" y="92"/>
                  </a:lnTo>
                  <a:lnTo>
                    <a:pt x="127" y="46"/>
                  </a:lnTo>
                  <a:close/>
                </a:path>
              </a:pathLst>
            </a:custGeom>
            <a:solidFill>
              <a:srgbClr val="008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328380679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solidFill>
                  <a:schemeClr val="accent1"/>
                </a:solidFill>
              </a:rPr>
              <a:t>Cómo  se determina  la velocidad relativa?</a:t>
            </a:r>
            <a:br>
              <a:rPr lang="es-CL" dirty="0">
                <a:solidFill>
                  <a:schemeClr val="accent1"/>
                </a:solidFill>
              </a:rPr>
            </a:br>
            <a:endParaRPr lang="es-CL" dirty="0">
              <a:solidFill>
                <a:schemeClr val="accent1"/>
              </a:solidFill>
            </a:endParaRPr>
          </a:p>
        </p:txBody>
      </p:sp>
      <p:sp>
        <p:nvSpPr>
          <p:cNvPr id="3" name="Marcador de contenido 2"/>
          <p:cNvSpPr>
            <a:spLocks noGrp="1"/>
          </p:cNvSpPr>
          <p:nvPr>
            <p:ph idx="1"/>
          </p:nvPr>
        </p:nvSpPr>
        <p:spPr>
          <a:xfrm>
            <a:off x="484916" y="1641722"/>
            <a:ext cx="11417273" cy="4908979"/>
          </a:xfrm>
        </p:spPr>
        <p:txBody>
          <a:bodyPr>
            <a:normAutofit fontScale="55000" lnSpcReduction="20000"/>
          </a:bodyPr>
          <a:lstStyle/>
          <a:p>
            <a:r>
              <a:rPr lang="es-CL" dirty="0" smtClean="0"/>
              <a:t> </a:t>
            </a:r>
          </a:p>
          <a:p>
            <a:r>
              <a:rPr lang="es-CL" sz="3800" dirty="0"/>
              <a:t>Tal como la posición de un cuerpo depende del observador, la velocidad y, por ende, la rapidez de este también dependen del sistema de </a:t>
            </a:r>
            <a:r>
              <a:rPr lang="es-CL" sz="3800" dirty="0" smtClean="0"/>
              <a:t>referencia </a:t>
            </a:r>
            <a:r>
              <a:rPr lang="es-CL" sz="3800" dirty="0"/>
              <a:t>desde el que se describa. La velocidad de un sistema A, medida por un observador B que se mueve con cierta velocidad, se puede </a:t>
            </a:r>
            <a:r>
              <a:rPr lang="es-CL" sz="3800" dirty="0" smtClean="0"/>
              <a:t>determinar </a:t>
            </a:r>
            <a:r>
              <a:rPr lang="es-CL" sz="3800" dirty="0"/>
              <a:t>mediante la siguiente expresión</a:t>
            </a:r>
            <a:r>
              <a:rPr lang="es-CL" sz="3800" dirty="0" smtClean="0"/>
              <a:t>:</a:t>
            </a:r>
          </a:p>
          <a:p>
            <a:endParaRPr lang="es-ES" dirty="0"/>
          </a:p>
          <a:p>
            <a:endParaRPr lang="es-ES" dirty="0" smtClean="0"/>
          </a:p>
          <a:p>
            <a:endParaRPr lang="es-CL" dirty="0"/>
          </a:p>
          <a:p>
            <a:r>
              <a:rPr lang="es-CL" sz="3400" dirty="0"/>
              <a:t>Así, en la situación planteada en </a:t>
            </a:r>
            <a:r>
              <a:rPr lang="es-CL" sz="3400" dirty="0" smtClean="0"/>
              <a:t>la</a:t>
            </a:r>
          </a:p>
          <a:p>
            <a:r>
              <a:rPr lang="es-CL" sz="3400" dirty="0" smtClean="0"/>
              <a:t> </a:t>
            </a:r>
            <a:r>
              <a:rPr lang="es-CL" sz="3400" dirty="0"/>
              <a:t>actividad</a:t>
            </a:r>
            <a:r>
              <a:rPr lang="es-CL" sz="3400" dirty="0" smtClean="0"/>
              <a:t>,</a:t>
            </a:r>
          </a:p>
          <a:p>
            <a:r>
              <a:rPr lang="es-CL" sz="3400" dirty="0" smtClean="0"/>
              <a:t> </a:t>
            </a:r>
            <a:r>
              <a:rPr lang="es-CL" sz="3400" dirty="0"/>
              <a:t>la velocidad de Sandra respecto </a:t>
            </a:r>
            <a:r>
              <a:rPr lang="es-CL" sz="3400" dirty="0" smtClean="0"/>
              <a:t>de</a:t>
            </a:r>
          </a:p>
          <a:p>
            <a:r>
              <a:rPr lang="es-CL" sz="3400" dirty="0" smtClean="0"/>
              <a:t> </a:t>
            </a:r>
            <a:r>
              <a:rPr lang="es-CL" sz="3400" dirty="0"/>
              <a:t>Lucía es</a:t>
            </a:r>
            <a:r>
              <a:rPr lang="es-CL" sz="3400" dirty="0" smtClean="0"/>
              <a:t>:</a:t>
            </a:r>
          </a:p>
          <a:p>
            <a:endParaRPr lang="es-CL" sz="3400" dirty="0" smtClean="0"/>
          </a:p>
          <a:p>
            <a:r>
              <a:rPr lang="es-CL" sz="3400" dirty="0" smtClean="0"/>
              <a:t> </a:t>
            </a:r>
            <a:r>
              <a:rPr lang="es-CL" sz="3400" i="1" dirty="0" err="1"/>
              <a:t>v</a:t>
            </a:r>
            <a:r>
              <a:rPr lang="es-CL" sz="3400" dirty="0" err="1"/>
              <a:t>Sandra</a:t>
            </a:r>
            <a:r>
              <a:rPr lang="es-CL" sz="3400" dirty="0"/>
              <a:t>/Lucía  = </a:t>
            </a:r>
            <a:r>
              <a:rPr lang="es-CL" sz="3400" i="1" dirty="0" err="1"/>
              <a:t>v</a:t>
            </a:r>
            <a:r>
              <a:rPr lang="es-CL" sz="3400" dirty="0" err="1"/>
              <a:t>Sandra</a:t>
            </a:r>
            <a:r>
              <a:rPr lang="es-CL" sz="3400" dirty="0"/>
              <a:t> – </a:t>
            </a:r>
            <a:r>
              <a:rPr lang="es-CL" sz="3400" i="1" dirty="0" err="1"/>
              <a:t>v</a:t>
            </a:r>
            <a:r>
              <a:rPr lang="es-CL" sz="3400" dirty="0" err="1"/>
              <a:t>Lucía</a:t>
            </a:r>
            <a:r>
              <a:rPr lang="es-CL" sz="3400" dirty="0"/>
              <a:t> = 2 m/s – 0 = 2 </a:t>
            </a:r>
            <a:r>
              <a:rPr lang="es-CL" dirty="0"/>
              <a:t>m/s</a:t>
            </a:r>
          </a:p>
          <a:p>
            <a:r>
              <a:rPr lang="es-CL" dirty="0"/>
              <a:t/>
            </a:r>
            <a:br>
              <a:rPr lang="es-CL" dirty="0"/>
            </a:br>
            <a:endParaRPr lang="es-CL" dirty="0"/>
          </a:p>
        </p:txBody>
      </p:sp>
      <p:pic>
        <p:nvPicPr>
          <p:cNvPr id="4" name="Imagen 3"/>
          <p:cNvPicPr>
            <a:picLocks noChangeAspect="1"/>
          </p:cNvPicPr>
          <p:nvPr/>
        </p:nvPicPr>
        <p:blipFill>
          <a:blip r:embed="rId2"/>
          <a:stretch>
            <a:fillRect/>
          </a:stretch>
        </p:blipFill>
        <p:spPr>
          <a:xfrm>
            <a:off x="6099048" y="3251066"/>
            <a:ext cx="5541835" cy="1956372"/>
          </a:xfrm>
          <a:prstGeom prst="rect">
            <a:avLst/>
          </a:prstGeom>
        </p:spPr>
      </p:pic>
    </p:spTree>
    <p:extLst>
      <p:ext uri="{BB962C8B-B14F-4D97-AF65-F5344CB8AC3E}">
        <p14:creationId xmlns:p14="http://schemas.microsoft.com/office/powerpoint/2010/main" val="7964939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754" y="154848"/>
            <a:ext cx="10058400" cy="1609344"/>
          </a:xfrm>
        </p:spPr>
        <p:txBody>
          <a:bodyPr/>
          <a:lstStyle/>
          <a:p>
            <a:r>
              <a:rPr lang="es-ES" dirty="0" smtClean="0">
                <a:solidFill>
                  <a:srgbClr val="C00000"/>
                </a:solidFill>
              </a:rPr>
              <a:t>Análisis de una situación real.</a:t>
            </a:r>
            <a:endParaRPr lang="es-CL" dirty="0">
              <a:solidFill>
                <a:srgbClr val="C00000"/>
              </a:solidFill>
            </a:endParaRPr>
          </a:p>
        </p:txBody>
      </p:sp>
      <p:sp>
        <p:nvSpPr>
          <p:cNvPr id="3" name="Marcador de contenido 2"/>
          <p:cNvSpPr>
            <a:spLocks noGrp="1"/>
          </p:cNvSpPr>
          <p:nvPr>
            <p:ph idx="1"/>
          </p:nvPr>
        </p:nvSpPr>
        <p:spPr>
          <a:xfrm>
            <a:off x="104931" y="1326929"/>
            <a:ext cx="11722308" cy="4050792"/>
          </a:xfrm>
        </p:spPr>
        <p:txBody>
          <a:bodyPr>
            <a:noAutofit/>
          </a:bodyPr>
          <a:lstStyle/>
          <a:p>
            <a:r>
              <a:rPr lang="es-CL" dirty="0"/>
              <a:t>Para comprender cómo se emplea la expresión anterior, analicemos el </a:t>
            </a:r>
            <a:r>
              <a:rPr lang="es-CL" dirty="0" smtClean="0"/>
              <a:t>siguiente </a:t>
            </a:r>
            <a:r>
              <a:rPr lang="es-CL" dirty="0"/>
              <a:t>ejemplo: imagina que viajas dentro de un auto por la carretera y el velocímetro indica 80 km/h. En cierto momento, observas a través del parabrisas y ves una camioneta que se mueve delante de tu auto. Si </a:t>
            </a:r>
            <a:r>
              <a:rPr lang="es-CL" dirty="0" smtClean="0"/>
              <a:t>durante </a:t>
            </a:r>
            <a:r>
              <a:rPr lang="es-CL" dirty="0"/>
              <a:t>un tiempo este se mantiene a la misma distancia del automóvil en el cual viajas, entonces es probable que lo veas detenido, aunque sabes que su rapidez </a:t>
            </a:r>
            <a:r>
              <a:rPr lang="es-CL" dirty="0" smtClean="0"/>
              <a:t>también </a:t>
            </a:r>
            <a:r>
              <a:rPr lang="es-CL" dirty="0"/>
              <a:t>debe ser de 80 km/h, respecto de la carretera. Ahora, si la camioneta  aumenta su rapidez a 110 km/h. ¿Cómo describirías su movimiento? La situación se representa en la siguiente </a:t>
            </a:r>
            <a:r>
              <a:rPr lang="es-CL" dirty="0" smtClean="0"/>
              <a:t>imagen</a:t>
            </a:r>
          </a:p>
          <a:p>
            <a:r>
              <a:rPr lang="es-CL" dirty="0"/>
              <a:t>Si asumimos que el vehículo en el que viajas posee un sentido positivo, su velocidad también será positiva. Se tiene, entonces, que la velocidad de la camioneta respecto del auto es:</a:t>
            </a:r>
          </a:p>
          <a:p>
            <a:r>
              <a:rPr lang="es-CL" i="1" dirty="0" err="1"/>
              <a:t>v</a:t>
            </a:r>
            <a:r>
              <a:rPr lang="es-CL" dirty="0" err="1"/>
              <a:t>camioneta</a:t>
            </a:r>
            <a:r>
              <a:rPr lang="es-CL" dirty="0"/>
              <a:t>/auto = </a:t>
            </a:r>
            <a:r>
              <a:rPr lang="es-CL" i="1" dirty="0" err="1"/>
              <a:t>v</a:t>
            </a:r>
            <a:r>
              <a:rPr lang="es-CL" dirty="0" err="1"/>
              <a:t>camioneta</a:t>
            </a:r>
            <a:r>
              <a:rPr lang="es-CL" dirty="0"/>
              <a:t> – </a:t>
            </a:r>
            <a:r>
              <a:rPr lang="es-CL" i="1" dirty="0" err="1"/>
              <a:t>v</a:t>
            </a:r>
            <a:r>
              <a:rPr lang="es-CL" dirty="0" err="1"/>
              <a:t>auto</a:t>
            </a:r>
            <a:r>
              <a:rPr lang="es-CL" dirty="0"/>
              <a:t> = 110 km/h – 80 km/h = 30 km/h</a:t>
            </a:r>
          </a:p>
          <a:p>
            <a:r>
              <a:rPr lang="es-CL" dirty="0"/>
              <a:t> </a:t>
            </a:r>
          </a:p>
          <a:p>
            <a:r>
              <a:rPr lang="es-CL" dirty="0"/>
              <a:t>Ahora, para calcular la velocidad del vehículo en el cual viajas respecto de la camioneta, el procedimiento es inverso:</a:t>
            </a:r>
          </a:p>
          <a:p>
            <a:r>
              <a:rPr lang="es-CL" i="1" dirty="0" err="1"/>
              <a:t>v</a:t>
            </a:r>
            <a:r>
              <a:rPr lang="es-CL" dirty="0" err="1"/>
              <a:t>auto</a:t>
            </a:r>
            <a:r>
              <a:rPr lang="es-CL" dirty="0"/>
              <a:t>/camioneta  = </a:t>
            </a:r>
            <a:r>
              <a:rPr lang="es-CL" i="1" dirty="0" err="1"/>
              <a:t>v</a:t>
            </a:r>
            <a:r>
              <a:rPr lang="es-CL" dirty="0" err="1"/>
              <a:t>auto</a:t>
            </a:r>
            <a:r>
              <a:rPr lang="es-CL" dirty="0"/>
              <a:t> – </a:t>
            </a:r>
            <a:r>
              <a:rPr lang="es-CL" i="1" dirty="0" err="1"/>
              <a:t>v</a:t>
            </a:r>
            <a:r>
              <a:rPr lang="es-CL" dirty="0" err="1"/>
              <a:t>camioneta</a:t>
            </a:r>
            <a:r>
              <a:rPr lang="es-CL" dirty="0"/>
              <a:t> = 80 km/h – 130 km/h = –30 km/h</a:t>
            </a:r>
          </a:p>
          <a:p>
            <a:r>
              <a:rPr lang="es-CL" dirty="0"/>
              <a:t>El signo menos (−) indica que el sentido de tu velocidad es contrario al del movimiento que tienes: es decir, desde la camioneta pareciera que el auto está retrocediendo</a:t>
            </a:r>
          </a:p>
        </p:txBody>
      </p:sp>
    </p:spTree>
    <p:extLst>
      <p:ext uri="{BB962C8B-B14F-4D97-AF65-F5344CB8AC3E}">
        <p14:creationId xmlns:p14="http://schemas.microsoft.com/office/powerpoint/2010/main" val="353147175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340" y="64908"/>
            <a:ext cx="10058400" cy="1609344"/>
          </a:xfrm>
        </p:spPr>
        <p:txBody>
          <a:bodyPr/>
          <a:lstStyle/>
          <a:p>
            <a:r>
              <a:rPr lang="es-ES" dirty="0" smtClean="0">
                <a:solidFill>
                  <a:schemeClr val="accent1"/>
                </a:solidFill>
              </a:rPr>
              <a:t>Una mujer matemática que estudió la relatividad del movimiento.</a:t>
            </a:r>
            <a:endParaRPr lang="es-CL" dirty="0">
              <a:solidFill>
                <a:schemeClr val="accent1"/>
              </a:solidFill>
            </a:endParaRPr>
          </a:p>
        </p:txBody>
      </p:sp>
      <p:sp>
        <p:nvSpPr>
          <p:cNvPr id="3" name="Marcador de contenido 2"/>
          <p:cNvSpPr>
            <a:spLocks noGrp="1"/>
          </p:cNvSpPr>
          <p:nvPr>
            <p:ph idx="1"/>
          </p:nvPr>
        </p:nvSpPr>
        <p:spPr>
          <a:xfrm>
            <a:off x="125467" y="1689240"/>
            <a:ext cx="10058400" cy="4921421"/>
          </a:xfrm>
        </p:spPr>
        <p:txBody>
          <a:bodyPr>
            <a:normAutofit fontScale="85000" lnSpcReduction="20000"/>
          </a:bodyPr>
          <a:lstStyle/>
          <a:p>
            <a:r>
              <a:rPr lang="es-CL" sz="2800" dirty="0"/>
              <a:t>Emmy </a:t>
            </a:r>
            <a:r>
              <a:rPr lang="es-CL" sz="2800" dirty="0" err="1"/>
              <a:t>Noether</a:t>
            </a:r>
            <a:r>
              <a:rPr lang="es-CL" sz="2800" dirty="0"/>
              <a:t> (1882-1935) fue </a:t>
            </a:r>
            <a:r>
              <a:rPr lang="es-CL" sz="2800" dirty="0" smtClean="0"/>
              <a:t>una</a:t>
            </a:r>
          </a:p>
          <a:p>
            <a:r>
              <a:rPr lang="es-CL" sz="2800" dirty="0" smtClean="0"/>
              <a:t>física </a:t>
            </a:r>
            <a:r>
              <a:rPr lang="es-CL" sz="2800" dirty="0"/>
              <a:t>y matemática alemana </a:t>
            </a:r>
            <a:r>
              <a:rPr lang="es-CL" sz="2800" dirty="0" smtClean="0"/>
              <a:t>que</a:t>
            </a:r>
          </a:p>
          <a:p>
            <a:r>
              <a:rPr lang="es-CL" sz="2800" dirty="0" smtClean="0"/>
              <a:t> </a:t>
            </a:r>
            <a:r>
              <a:rPr lang="es-CL" sz="2800" dirty="0"/>
              <a:t>realizó enormes contribuciones a </a:t>
            </a:r>
            <a:r>
              <a:rPr lang="es-CL" sz="2800" dirty="0" smtClean="0"/>
              <a:t>la</a:t>
            </a:r>
          </a:p>
          <a:p>
            <a:r>
              <a:rPr lang="es-CL" sz="2800" dirty="0" smtClean="0"/>
              <a:t> </a:t>
            </a:r>
            <a:r>
              <a:rPr lang="es-CL" sz="2800" dirty="0"/>
              <a:t>física teórica y al álgebra abstracta. </a:t>
            </a:r>
            <a:endParaRPr lang="es-CL" sz="2800" dirty="0" smtClean="0"/>
          </a:p>
          <a:p>
            <a:r>
              <a:rPr lang="es-CL" sz="2800" dirty="0" smtClean="0"/>
              <a:t>Trabajó </a:t>
            </a:r>
            <a:r>
              <a:rPr lang="es-CL" sz="2800" dirty="0"/>
              <a:t>en las leyes de conservación, </a:t>
            </a:r>
            <a:endParaRPr lang="es-CL" sz="2800" dirty="0" smtClean="0"/>
          </a:p>
          <a:p>
            <a:r>
              <a:rPr lang="es-CL" sz="2800" dirty="0" smtClean="0"/>
              <a:t>fundamentales </a:t>
            </a:r>
            <a:r>
              <a:rPr lang="es-CL" sz="2800" dirty="0"/>
              <a:t>para resolver ciertos </a:t>
            </a:r>
            <a:endParaRPr lang="es-CL" sz="2800" dirty="0" smtClean="0"/>
          </a:p>
          <a:p>
            <a:r>
              <a:rPr lang="es-CL" sz="2800" dirty="0" smtClean="0"/>
              <a:t>aspectos </a:t>
            </a:r>
            <a:r>
              <a:rPr lang="es-CL" sz="2800" dirty="0"/>
              <a:t>de la teoría de la </a:t>
            </a:r>
            <a:r>
              <a:rPr lang="es-CL" sz="2800" dirty="0" smtClean="0"/>
              <a:t>relatividad</a:t>
            </a:r>
          </a:p>
          <a:p>
            <a:r>
              <a:rPr lang="es-CL" sz="2800" dirty="0" smtClean="0"/>
              <a:t> </a:t>
            </a:r>
            <a:r>
              <a:rPr lang="es-CL" sz="2800" dirty="0"/>
              <a:t>propuesta por Einstein. De </a:t>
            </a:r>
            <a:r>
              <a:rPr lang="es-CL" sz="2800" dirty="0" smtClean="0"/>
              <a:t>hecho</a:t>
            </a:r>
            <a:r>
              <a:rPr lang="es-CL" sz="2800" dirty="0"/>
              <a:t>, este </a:t>
            </a:r>
            <a:endParaRPr lang="es-CL" sz="2800" dirty="0" smtClean="0"/>
          </a:p>
          <a:p>
            <a:r>
              <a:rPr lang="es-CL" sz="2800" dirty="0" smtClean="0"/>
              <a:t>último </a:t>
            </a:r>
            <a:r>
              <a:rPr lang="es-CL" sz="2800" dirty="0"/>
              <a:t>la calificó como una de las </a:t>
            </a:r>
            <a:r>
              <a:rPr lang="es-CL" sz="2800" dirty="0" smtClean="0"/>
              <a:t>matemáticas</a:t>
            </a:r>
          </a:p>
          <a:p>
            <a:r>
              <a:rPr lang="es-CL" sz="2800" dirty="0" smtClean="0"/>
              <a:t> más importantes </a:t>
            </a:r>
            <a:r>
              <a:rPr lang="es-CL" sz="2800" dirty="0"/>
              <a:t>de la historia.</a:t>
            </a:r>
          </a:p>
          <a:p>
            <a:r>
              <a:rPr lang="es-CL" sz="2800" dirty="0"/>
              <a:t/>
            </a:r>
            <a:br>
              <a:rPr lang="es-CL" sz="2800" dirty="0"/>
            </a:br>
            <a:endParaRPr lang="es-CL" sz="2800" dirty="0"/>
          </a:p>
        </p:txBody>
      </p:sp>
      <p:pic>
        <p:nvPicPr>
          <p:cNvPr id="4" name="Imagen 3"/>
          <p:cNvPicPr>
            <a:picLocks noChangeAspect="1"/>
          </p:cNvPicPr>
          <p:nvPr/>
        </p:nvPicPr>
        <p:blipFill>
          <a:blip r:embed="rId2"/>
          <a:stretch>
            <a:fillRect/>
          </a:stretch>
        </p:blipFill>
        <p:spPr>
          <a:xfrm>
            <a:off x="6985416" y="1809162"/>
            <a:ext cx="5325490" cy="4666589"/>
          </a:xfrm>
          <a:prstGeom prst="rect">
            <a:avLst/>
          </a:prstGeom>
        </p:spPr>
      </p:pic>
    </p:spTree>
    <p:extLst>
      <p:ext uri="{BB962C8B-B14F-4D97-AF65-F5344CB8AC3E}">
        <p14:creationId xmlns:p14="http://schemas.microsoft.com/office/powerpoint/2010/main" val="29952632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86" y="0"/>
            <a:ext cx="10058400" cy="1609344"/>
          </a:xfrm>
        </p:spPr>
        <p:txBody>
          <a:bodyPr/>
          <a:lstStyle/>
          <a:p>
            <a:r>
              <a:rPr lang="es-ES" dirty="0" smtClean="0">
                <a:solidFill>
                  <a:srgbClr val="00B0F0"/>
                </a:solidFill>
              </a:rPr>
              <a:t>Problema , análisis </a:t>
            </a:r>
            <a:endParaRPr lang="es-CL" dirty="0">
              <a:solidFill>
                <a:srgbClr val="00B0F0"/>
              </a:solidFill>
            </a:endParaRPr>
          </a:p>
        </p:txBody>
      </p:sp>
      <p:sp>
        <p:nvSpPr>
          <p:cNvPr id="3" name="Marcador de contenido 2"/>
          <p:cNvSpPr>
            <a:spLocks noGrp="1"/>
          </p:cNvSpPr>
          <p:nvPr>
            <p:ph idx="1"/>
          </p:nvPr>
        </p:nvSpPr>
        <p:spPr>
          <a:xfrm>
            <a:off x="60786" y="1162711"/>
            <a:ext cx="10997234" cy="5313039"/>
          </a:xfrm>
        </p:spPr>
        <p:txBody>
          <a:bodyPr>
            <a:normAutofit/>
          </a:bodyPr>
          <a:lstStyle/>
          <a:p>
            <a:r>
              <a:rPr lang="es-CL" sz="2800" dirty="0"/>
              <a:t>En un parque, Ricardo se encuentra sentado leyendo el diario, y cerca de él pasa trotando Lorena, con una rapidez de 3 m/s (de izquierda a derecha) y Francisco, con </a:t>
            </a:r>
            <a:endParaRPr lang="es-CL" sz="2800" dirty="0" smtClean="0"/>
          </a:p>
          <a:p>
            <a:r>
              <a:rPr lang="es-CL" sz="2800" dirty="0" smtClean="0"/>
              <a:t>una </a:t>
            </a:r>
            <a:r>
              <a:rPr lang="es-CL" sz="2800" dirty="0"/>
              <a:t>rapidez de 4 m/s (de derecha a </a:t>
            </a:r>
            <a:endParaRPr lang="es-CL" sz="2800" dirty="0" smtClean="0"/>
          </a:p>
          <a:p>
            <a:r>
              <a:rPr lang="es-CL" sz="2800" dirty="0" smtClean="0"/>
              <a:t>izquierda</a:t>
            </a:r>
            <a:r>
              <a:rPr lang="es-CL" sz="2800" dirty="0"/>
              <a:t>), ambas respecto del suelo. </a:t>
            </a:r>
            <a:endParaRPr lang="es-CL" sz="2800" dirty="0" smtClean="0"/>
          </a:p>
          <a:p>
            <a:r>
              <a:rPr lang="es-CL" sz="2800" dirty="0" smtClean="0"/>
              <a:t>A </a:t>
            </a:r>
            <a:r>
              <a:rPr lang="es-CL" sz="2800" dirty="0"/>
              <a:t>partir de esta situación, determina la </a:t>
            </a:r>
            <a:endParaRPr lang="es-CL" sz="2800" dirty="0" smtClean="0"/>
          </a:p>
          <a:p>
            <a:r>
              <a:rPr lang="es-CL" sz="2800" dirty="0" smtClean="0"/>
              <a:t>velocidad </a:t>
            </a:r>
            <a:r>
              <a:rPr lang="es-CL" sz="2800" dirty="0"/>
              <a:t>de Lorena y Francisco </a:t>
            </a:r>
            <a:endParaRPr lang="es-CL" sz="2800" dirty="0" smtClean="0"/>
          </a:p>
          <a:p>
            <a:r>
              <a:rPr lang="es-CL" sz="2800" dirty="0" smtClean="0"/>
              <a:t>respecto </a:t>
            </a:r>
            <a:r>
              <a:rPr lang="es-CL" sz="2800" dirty="0"/>
              <a:t>de Ricardo y la velocidad de </a:t>
            </a:r>
            <a:endParaRPr lang="es-CL" sz="2800" dirty="0" smtClean="0"/>
          </a:p>
          <a:p>
            <a:r>
              <a:rPr lang="es-CL" sz="2800" dirty="0" smtClean="0"/>
              <a:t>Francisco </a:t>
            </a:r>
            <a:r>
              <a:rPr lang="es-CL" sz="2800" dirty="0"/>
              <a:t>respecto de </a:t>
            </a:r>
            <a:r>
              <a:rPr lang="es-CL" sz="2800" dirty="0" smtClean="0"/>
              <a:t>Lorena</a:t>
            </a:r>
          </a:p>
          <a:p>
            <a:endParaRPr lang="es-CL" dirty="0"/>
          </a:p>
        </p:txBody>
      </p:sp>
      <p:pic>
        <p:nvPicPr>
          <p:cNvPr id="5122" name="Picture 2" descr="Resultado de imagen para pareja trot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97" y="2158584"/>
            <a:ext cx="5056422" cy="39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3968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409" y="0"/>
            <a:ext cx="10058400" cy="1609344"/>
          </a:xfrm>
        </p:spPr>
        <p:txBody>
          <a:bodyPr/>
          <a:lstStyle/>
          <a:p>
            <a:r>
              <a:rPr lang="es-ES" dirty="0" smtClean="0">
                <a:solidFill>
                  <a:srgbClr val="00B0F0"/>
                </a:solidFill>
              </a:rPr>
              <a:t>Aplicación.</a:t>
            </a:r>
            <a:endParaRPr lang="es-CL" dirty="0">
              <a:solidFill>
                <a:srgbClr val="00B0F0"/>
              </a:solidFill>
            </a:endParaRPr>
          </a:p>
        </p:txBody>
      </p:sp>
      <p:sp>
        <p:nvSpPr>
          <p:cNvPr id="3" name="Marcador de contenido 2"/>
          <p:cNvSpPr>
            <a:spLocks noGrp="1"/>
          </p:cNvSpPr>
          <p:nvPr>
            <p:ph idx="1"/>
          </p:nvPr>
        </p:nvSpPr>
        <p:spPr>
          <a:xfrm>
            <a:off x="215408" y="1192018"/>
            <a:ext cx="11626821" cy="4050792"/>
          </a:xfrm>
        </p:spPr>
        <p:txBody>
          <a:bodyPr>
            <a:normAutofit/>
          </a:bodyPr>
          <a:lstStyle/>
          <a:p>
            <a:r>
              <a:rPr lang="es-CL" sz="2800" dirty="0"/>
              <a:t>Daniela se encuentra en reposo en un sistema de referencia P y Pablo sobre otro sistema H. A partir de </a:t>
            </a:r>
            <a:r>
              <a:rPr lang="es-CL" sz="2800" i="1" dirty="0" smtClean="0"/>
              <a:t>t=</a:t>
            </a:r>
            <a:r>
              <a:rPr lang="es-CL" sz="2800" dirty="0" smtClean="0"/>
              <a:t>0</a:t>
            </a:r>
            <a:r>
              <a:rPr lang="es-CL" sz="2800" dirty="0"/>
              <a:t>, el sistema H comienza a moverse en línea recta y con una velocidad constante de 2 m/s, respecto del sistema P, tal como </a:t>
            </a:r>
            <a:r>
              <a:rPr lang="es-CL" sz="2800" dirty="0" smtClean="0"/>
              <a:t>se</a:t>
            </a:r>
          </a:p>
          <a:p>
            <a:r>
              <a:rPr lang="es-CL" sz="2800" dirty="0" smtClean="0"/>
              <a:t> </a:t>
            </a:r>
            <a:r>
              <a:rPr lang="es-CL" sz="2800" dirty="0"/>
              <a:t>representa en la imagen.</a:t>
            </a:r>
          </a:p>
          <a:p>
            <a:r>
              <a:rPr lang="es-CL" sz="2800" dirty="0"/>
              <a:t>¿Cuáles serán las coordenadas de H, </a:t>
            </a:r>
            <a:endParaRPr lang="es-CL" sz="2800" dirty="0" smtClean="0"/>
          </a:p>
          <a:p>
            <a:r>
              <a:rPr lang="es-CL" sz="2800" dirty="0" smtClean="0"/>
              <a:t>respecto </a:t>
            </a:r>
            <a:r>
              <a:rPr lang="es-CL" sz="2800" dirty="0"/>
              <a:t>de P, </a:t>
            </a:r>
            <a:r>
              <a:rPr lang="es-CL" sz="2800" dirty="0" smtClean="0"/>
              <a:t>después </a:t>
            </a:r>
            <a:r>
              <a:rPr lang="es-CL" sz="2800" dirty="0"/>
              <a:t>de 3 s?</a:t>
            </a:r>
            <a:endParaRPr lang="es-CL" sz="2400" dirty="0"/>
          </a:p>
        </p:txBody>
      </p:sp>
      <p:pic>
        <p:nvPicPr>
          <p:cNvPr id="4" name="Imagen 3"/>
          <p:cNvPicPr>
            <a:picLocks noChangeAspect="1"/>
          </p:cNvPicPr>
          <p:nvPr/>
        </p:nvPicPr>
        <p:blipFill>
          <a:blip r:embed="rId2"/>
          <a:stretch>
            <a:fillRect/>
          </a:stretch>
        </p:blipFill>
        <p:spPr>
          <a:xfrm>
            <a:off x="7150309" y="2608289"/>
            <a:ext cx="4811842" cy="3492708"/>
          </a:xfrm>
          <a:prstGeom prst="rect">
            <a:avLst/>
          </a:prstGeom>
        </p:spPr>
      </p:pic>
    </p:spTree>
    <p:extLst>
      <p:ext uri="{BB962C8B-B14F-4D97-AF65-F5344CB8AC3E}">
        <p14:creationId xmlns:p14="http://schemas.microsoft.com/office/powerpoint/2010/main" val="192648020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251" y="199819"/>
            <a:ext cx="10058400" cy="1609344"/>
          </a:xfrm>
        </p:spPr>
        <p:txBody>
          <a:bodyPr/>
          <a:lstStyle/>
          <a:p>
            <a:r>
              <a:rPr lang="es-ES" dirty="0" smtClean="0">
                <a:solidFill>
                  <a:srgbClr val="00B050"/>
                </a:solidFill>
              </a:rPr>
              <a:t>¡Esto no es ficción, simple realidad</a:t>
            </a:r>
            <a:r>
              <a:rPr lang="es-ES" dirty="0"/>
              <a:t>!</a:t>
            </a:r>
            <a:endParaRPr lang="es-CL" dirty="0"/>
          </a:p>
        </p:txBody>
      </p:sp>
      <p:sp>
        <p:nvSpPr>
          <p:cNvPr id="3" name="Marcador de contenido 2"/>
          <p:cNvSpPr>
            <a:spLocks noGrp="1"/>
          </p:cNvSpPr>
          <p:nvPr>
            <p:ph idx="1"/>
          </p:nvPr>
        </p:nvSpPr>
        <p:spPr>
          <a:xfrm>
            <a:off x="194872" y="1446850"/>
            <a:ext cx="11857220" cy="5103851"/>
          </a:xfrm>
        </p:spPr>
        <p:txBody>
          <a:bodyPr>
            <a:normAutofit fontScale="25000" lnSpcReduction="20000"/>
          </a:bodyPr>
          <a:lstStyle/>
          <a:p>
            <a:r>
              <a:rPr lang="es-CL" sz="9600" dirty="0" smtClean="0"/>
              <a:t>Una </a:t>
            </a:r>
            <a:r>
              <a:rPr lang="es-CL" sz="9600" dirty="0"/>
              <a:t>de las </a:t>
            </a:r>
            <a:r>
              <a:rPr lang="es-CL" sz="9600" dirty="0" smtClean="0"/>
              <a:t>características </a:t>
            </a:r>
            <a:r>
              <a:rPr lang="es-CL" sz="9600" dirty="0"/>
              <a:t>de la luz es su propagación rectilínea. </a:t>
            </a:r>
          </a:p>
          <a:p>
            <a:pPr marL="0" indent="0">
              <a:buNone/>
            </a:pPr>
            <a:r>
              <a:rPr lang="es-CL" sz="9600" dirty="0"/>
              <a:t>Sin embargo, esto no es tan así. </a:t>
            </a:r>
            <a:endParaRPr lang="es-CL" sz="9600" dirty="0" smtClean="0"/>
          </a:p>
          <a:p>
            <a:pPr marL="0" indent="0">
              <a:buNone/>
            </a:pPr>
            <a:r>
              <a:rPr lang="es-CL" sz="9600" dirty="0"/>
              <a:t>R</a:t>
            </a:r>
            <a:r>
              <a:rPr lang="es-CL" sz="9600" dirty="0" smtClean="0"/>
              <a:t>elatividad </a:t>
            </a:r>
            <a:r>
              <a:rPr lang="es-CL" sz="9600" dirty="0"/>
              <a:t>general (</a:t>
            </a:r>
            <a:r>
              <a:rPr lang="es-CL" sz="9600" dirty="0" smtClean="0"/>
              <a:t>Albert Einstein), la </a:t>
            </a:r>
            <a:r>
              <a:rPr lang="es-CL" sz="9600" dirty="0"/>
              <a:t>trayectoria de un haz de luz se ve afectada por un </a:t>
            </a:r>
            <a:r>
              <a:rPr lang="es-CL" sz="9600" dirty="0" smtClean="0"/>
              <a:t>cuerpo </a:t>
            </a:r>
            <a:r>
              <a:rPr lang="es-CL" sz="9600" dirty="0"/>
              <a:t>de gran masa, como una </a:t>
            </a:r>
            <a:r>
              <a:rPr lang="es-CL" sz="9600" dirty="0" smtClean="0"/>
              <a:t>estrella.</a:t>
            </a:r>
          </a:p>
          <a:p>
            <a:pPr marL="0" indent="0">
              <a:buNone/>
            </a:pPr>
            <a:r>
              <a:rPr lang="es-CL" sz="9600" dirty="0"/>
              <a:t>A</a:t>
            </a:r>
            <a:r>
              <a:rPr lang="es-CL" sz="9600" dirty="0" smtClean="0"/>
              <a:t>utopistas </a:t>
            </a:r>
            <a:r>
              <a:rPr lang="es-CL" sz="9600" dirty="0"/>
              <a:t>por donde circula la </a:t>
            </a:r>
            <a:r>
              <a:rPr lang="es-CL" sz="9600" dirty="0" smtClean="0"/>
              <a:t>luz.</a:t>
            </a:r>
          </a:p>
          <a:p>
            <a:pPr marL="0" indent="0">
              <a:buNone/>
            </a:pPr>
            <a:r>
              <a:rPr lang="es-CL" sz="9600" dirty="0" smtClean="0"/>
              <a:t>posición </a:t>
            </a:r>
            <a:r>
              <a:rPr lang="es-CL" sz="9600" dirty="0"/>
              <a:t>aparente de </a:t>
            </a:r>
            <a:r>
              <a:rPr lang="es-CL" sz="9600" dirty="0" smtClean="0"/>
              <a:t>cada estrella es  </a:t>
            </a:r>
            <a:r>
              <a:rPr lang="es-CL" sz="9600" dirty="0"/>
              <a:t>solo una </a:t>
            </a:r>
            <a:r>
              <a:rPr lang="es-CL" sz="9600" dirty="0" smtClean="0"/>
              <a:t>ilusión</a:t>
            </a:r>
            <a:r>
              <a:rPr lang="es-CL" sz="9600" dirty="0"/>
              <a:t>.</a:t>
            </a:r>
          </a:p>
          <a:p>
            <a:pPr marL="0" indent="0">
              <a:buNone/>
            </a:pPr>
            <a:r>
              <a:rPr lang="es-CL" sz="9600" dirty="0" smtClean="0"/>
              <a:t> Ondas de radio </a:t>
            </a:r>
            <a:r>
              <a:rPr lang="es-CL" sz="9600" dirty="0"/>
              <a:t>o de microondas hasta la Tierra, dicha señal se curva al pasar por las cercanías del Sol </a:t>
            </a:r>
            <a:endParaRPr lang="es-CL" sz="9600" dirty="0" smtClean="0"/>
          </a:p>
          <a:p>
            <a:pPr marL="0" indent="0">
              <a:buNone/>
            </a:pPr>
            <a:r>
              <a:rPr lang="es-CL" sz="9600" dirty="0" smtClean="0"/>
              <a:t>(</a:t>
            </a:r>
            <a:r>
              <a:rPr lang="es-CL" sz="9600" dirty="0"/>
              <a:t>recuerda que las ondas de radio o las microondas son de la misma naturaleza que la luz). </a:t>
            </a:r>
            <a:endParaRPr lang="es-CL" sz="9600" dirty="0" smtClean="0"/>
          </a:p>
          <a:p>
            <a:pPr marL="0" indent="0">
              <a:buNone/>
            </a:pPr>
            <a:r>
              <a:rPr lang="es-CL" sz="9600" dirty="0" smtClean="0"/>
              <a:t>La </a:t>
            </a:r>
            <a:r>
              <a:rPr lang="es-CL" sz="9600" dirty="0"/>
              <a:t>astrofísica actual considera en sus mediciones y en la calibración de los instrumentos de observación, los efectos que </a:t>
            </a:r>
            <a:r>
              <a:rPr lang="es-CL" sz="9600" dirty="0" smtClean="0"/>
              <a:t>experimenta </a:t>
            </a:r>
            <a:r>
              <a:rPr lang="es-CL" sz="9600" dirty="0"/>
              <a:t>la luz al viajar por un universo moldeado por la fuerza de gravedad.</a:t>
            </a:r>
          </a:p>
          <a:p>
            <a:r>
              <a:rPr lang="es-CL" sz="9600" dirty="0"/>
              <a:t>Fuente: Archivo editorial</a:t>
            </a:r>
          </a:p>
          <a:p>
            <a:r>
              <a:rPr lang="es-CL" sz="7400" dirty="0"/>
              <a:t> </a:t>
            </a:r>
          </a:p>
        </p:txBody>
      </p:sp>
    </p:spTree>
    <p:extLst>
      <p:ext uri="{BB962C8B-B14F-4D97-AF65-F5344CB8AC3E}">
        <p14:creationId xmlns:p14="http://schemas.microsoft.com/office/powerpoint/2010/main" val="249246079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320" y="130551"/>
            <a:ext cx="10058400" cy="1609344"/>
          </a:xfrm>
        </p:spPr>
        <p:txBody>
          <a:bodyPr/>
          <a:lstStyle/>
          <a:p>
            <a:r>
              <a:rPr lang="es-ES" dirty="0" smtClean="0">
                <a:solidFill>
                  <a:srgbClr val="002060"/>
                </a:solidFill>
              </a:rPr>
              <a:t>representar</a:t>
            </a:r>
            <a:endParaRPr lang="es-CL" dirty="0">
              <a:solidFill>
                <a:srgbClr val="002060"/>
              </a:solidFill>
            </a:endParaRPr>
          </a:p>
        </p:txBody>
      </p:sp>
      <p:sp>
        <p:nvSpPr>
          <p:cNvPr id="3" name="Marcador de contenido 2"/>
          <p:cNvSpPr>
            <a:spLocks noGrp="1"/>
          </p:cNvSpPr>
          <p:nvPr>
            <p:ph idx="1"/>
          </p:nvPr>
        </p:nvSpPr>
        <p:spPr>
          <a:xfrm>
            <a:off x="350320" y="1323843"/>
            <a:ext cx="10058400" cy="4050792"/>
          </a:xfrm>
        </p:spPr>
        <p:txBody>
          <a:bodyPr/>
          <a:lstStyle/>
          <a:p>
            <a:r>
              <a:rPr lang="en-US" b="1" dirty="0"/>
              <a:t>.    </a:t>
            </a:r>
            <a:r>
              <a:rPr lang="en-US" sz="2800" dirty="0"/>
              <a:t>¿</a:t>
            </a:r>
            <a:r>
              <a:rPr lang="en-US" sz="2800" dirty="0" err="1"/>
              <a:t>Cuál</a:t>
            </a:r>
            <a:r>
              <a:rPr lang="en-US" sz="2800" dirty="0"/>
              <a:t> es la </a:t>
            </a:r>
            <a:r>
              <a:rPr lang="en-US" sz="2800" dirty="0" err="1"/>
              <a:t>posición</a:t>
            </a:r>
            <a:r>
              <a:rPr lang="en-US" sz="2800" dirty="0"/>
              <a:t> de la </a:t>
            </a:r>
            <a:r>
              <a:rPr lang="en-US" sz="2800" dirty="0" err="1"/>
              <a:t>chinita</a:t>
            </a:r>
            <a:r>
              <a:rPr lang="en-US" sz="2800" dirty="0"/>
              <a:t> </a:t>
            </a:r>
            <a:r>
              <a:rPr lang="en-US" sz="2800" dirty="0" err="1"/>
              <a:t>en</a:t>
            </a:r>
            <a:r>
              <a:rPr lang="en-US" sz="2800" dirty="0"/>
              <a:t> </a:t>
            </a:r>
            <a:r>
              <a:rPr lang="en-US" sz="2800" dirty="0" err="1"/>
              <a:t>relación</a:t>
            </a:r>
            <a:r>
              <a:rPr lang="en-US" sz="2800" dirty="0"/>
              <a:t> con </a:t>
            </a:r>
            <a:r>
              <a:rPr lang="en-US" sz="2800" dirty="0" err="1"/>
              <a:t>cada</a:t>
            </a:r>
            <a:r>
              <a:rPr lang="en-US" sz="2800" dirty="0"/>
              <a:t> </a:t>
            </a:r>
            <a:r>
              <a:rPr lang="en-US" sz="2800" dirty="0" err="1"/>
              <a:t>uno</a:t>
            </a:r>
            <a:r>
              <a:rPr lang="en-US" sz="2800" dirty="0"/>
              <a:t> de </a:t>
            </a:r>
            <a:r>
              <a:rPr lang="en-US" sz="2800" dirty="0" err="1"/>
              <a:t>los</a:t>
            </a:r>
            <a:r>
              <a:rPr lang="en-US" sz="2800" dirty="0"/>
              <a:t> </a:t>
            </a:r>
            <a:r>
              <a:rPr lang="en-US" sz="2800" dirty="0" err="1"/>
              <a:t>sistemas</a:t>
            </a:r>
            <a:r>
              <a:rPr lang="en-US" sz="2800" dirty="0"/>
              <a:t> </a:t>
            </a:r>
            <a:r>
              <a:rPr lang="en-US" sz="2800" dirty="0" smtClean="0"/>
              <a:t>de</a:t>
            </a:r>
          </a:p>
          <a:p>
            <a:r>
              <a:rPr lang="en-US" sz="2800" dirty="0" smtClean="0"/>
              <a:t> </a:t>
            </a:r>
            <a:r>
              <a:rPr lang="en-US" sz="2800" dirty="0" err="1"/>
              <a:t>referencia</a:t>
            </a:r>
            <a:r>
              <a:rPr lang="en-US" sz="2800" dirty="0"/>
              <a:t>?</a:t>
            </a:r>
            <a:endParaRPr lang="es-CL" sz="2800" dirty="0"/>
          </a:p>
          <a:p>
            <a:endParaRPr lang="es-CL" sz="2800" dirty="0"/>
          </a:p>
        </p:txBody>
      </p:sp>
      <p:pic>
        <p:nvPicPr>
          <p:cNvPr id="6" name="Imagen 5"/>
          <p:cNvPicPr>
            <a:picLocks noChangeAspect="1"/>
          </p:cNvPicPr>
          <p:nvPr/>
        </p:nvPicPr>
        <p:blipFill>
          <a:blip r:embed="rId2"/>
          <a:stretch>
            <a:fillRect/>
          </a:stretch>
        </p:blipFill>
        <p:spPr>
          <a:xfrm>
            <a:off x="5561351" y="1739895"/>
            <a:ext cx="6209051" cy="4720866"/>
          </a:xfrm>
          <a:prstGeom prst="rect">
            <a:avLst/>
          </a:prstGeom>
        </p:spPr>
      </p:pic>
    </p:spTree>
    <p:extLst>
      <p:ext uri="{BB962C8B-B14F-4D97-AF65-F5344CB8AC3E}">
        <p14:creationId xmlns:p14="http://schemas.microsoft.com/office/powerpoint/2010/main" val="409139363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68" y="0"/>
            <a:ext cx="10058400" cy="1609344"/>
          </a:xfrm>
        </p:spPr>
        <p:txBody>
          <a:bodyPr/>
          <a:lstStyle/>
          <a:p>
            <a:r>
              <a:rPr lang="es-ES" dirty="0" smtClean="0">
                <a:solidFill>
                  <a:srgbClr val="FF0000"/>
                </a:solidFill>
              </a:rPr>
              <a:t>analizar</a:t>
            </a:r>
            <a:endParaRPr lang="es-CL" dirty="0">
              <a:solidFill>
                <a:srgbClr val="FF0000"/>
              </a:solidFill>
            </a:endParaRPr>
          </a:p>
        </p:txBody>
      </p:sp>
      <p:sp>
        <p:nvSpPr>
          <p:cNvPr id="3" name="Marcador de contenido 2"/>
          <p:cNvSpPr>
            <a:spLocks noGrp="1"/>
          </p:cNvSpPr>
          <p:nvPr>
            <p:ph idx="1"/>
          </p:nvPr>
        </p:nvSpPr>
        <p:spPr>
          <a:xfrm>
            <a:off x="290360" y="1221999"/>
            <a:ext cx="10058400" cy="4050792"/>
          </a:xfrm>
        </p:spPr>
        <p:txBody>
          <a:bodyPr>
            <a:normAutofit/>
          </a:bodyPr>
          <a:lstStyle/>
          <a:p>
            <a:r>
              <a:rPr lang="en-US" sz="2800" dirty="0" smtClean="0"/>
              <a:t>Sebastian </a:t>
            </a:r>
            <a:r>
              <a:rPr lang="en-US" sz="2800" dirty="0" err="1"/>
              <a:t>camina</a:t>
            </a:r>
            <a:r>
              <a:rPr lang="en-US" sz="2800" dirty="0"/>
              <a:t> </a:t>
            </a:r>
            <a:r>
              <a:rPr lang="en-US" sz="2800" dirty="0" err="1"/>
              <a:t>desde</a:t>
            </a:r>
            <a:r>
              <a:rPr lang="en-US" sz="2800" dirty="0"/>
              <a:t> el </a:t>
            </a:r>
            <a:r>
              <a:rPr lang="en-US" sz="2800" dirty="0" err="1"/>
              <a:t>punto</a:t>
            </a:r>
            <a:r>
              <a:rPr lang="en-US" sz="2800" dirty="0"/>
              <a:t> A hasta B, </a:t>
            </a:r>
            <a:r>
              <a:rPr lang="en-US" sz="2800" dirty="0" err="1"/>
              <a:t>siguiendo</a:t>
            </a:r>
            <a:r>
              <a:rPr lang="en-US" sz="2800" dirty="0"/>
              <a:t> la </a:t>
            </a:r>
            <a:r>
              <a:rPr lang="en-US" sz="2800" dirty="0" err="1"/>
              <a:t>trayectoria</a:t>
            </a:r>
            <a:r>
              <a:rPr lang="en-US" sz="2800" dirty="0"/>
              <a:t> </a:t>
            </a:r>
            <a:r>
              <a:rPr lang="en-US" sz="2800" dirty="0" err="1"/>
              <a:t>representada</a:t>
            </a:r>
            <a:r>
              <a:rPr lang="en-US" sz="2800" dirty="0"/>
              <a:t> </a:t>
            </a:r>
            <a:r>
              <a:rPr lang="en-US" sz="2800" dirty="0" err="1"/>
              <a:t>en</a:t>
            </a:r>
            <a:r>
              <a:rPr lang="en-US" sz="2800" dirty="0"/>
              <a:t> el </a:t>
            </a:r>
            <a:r>
              <a:rPr lang="en-US" sz="2800" dirty="0" err="1" smtClean="0"/>
              <a:t>siguiente</a:t>
            </a:r>
            <a:r>
              <a:rPr lang="en-US" sz="2800" dirty="0" smtClean="0"/>
              <a:t> </a:t>
            </a:r>
            <a:r>
              <a:rPr lang="en-US" sz="2800" dirty="0" err="1" smtClean="0"/>
              <a:t>esquema</a:t>
            </a:r>
            <a:endParaRPr lang="en-US" sz="2800" dirty="0" smtClean="0"/>
          </a:p>
          <a:p>
            <a:endParaRPr lang="en-US" sz="2800" dirty="0"/>
          </a:p>
          <a:p>
            <a:endParaRPr lang="en-US" sz="2800" dirty="0" smtClean="0"/>
          </a:p>
          <a:p>
            <a:r>
              <a:rPr lang="es-CL" sz="2800" dirty="0"/>
              <a:t>¿Qué distancia recorrió Sebastián?, </a:t>
            </a:r>
            <a:endParaRPr lang="es-CL" sz="2800" dirty="0" smtClean="0"/>
          </a:p>
          <a:p>
            <a:r>
              <a:rPr lang="es-CL" sz="2800" dirty="0" smtClean="0"/>
              <a:t> </a:t>
            </a:r>
            <a:r>
              <a:rPr lang="es-CL" sz="2800" dirty="0"/>
              <a:t>¿cuál fue su desplazamiento?</a:t>
            </a:r>
          </a:p>
          <a:p>
            <a:r>
              <a:rPr lang="es-CL" sz="2800" dirty="0"/>
              <a:t/>
            </a:r>
            <a:br>
              <a:rPr lang="es-CL" sz="2800" dirty="0"/>
            </a:br>
            <a:endParaRPr lang="es-CL" sz="2800" dirty="0"/>
          </a:p>
        </p:txBody>
      </p:sp>
      <p:pic>
        <p:nvPicPr>
          <p:cNvPr id="4" name="Imagen 3"/>
          <p:cNvPicPr>
            <a:picLocks noChangeAspect="1"/>
          </p:cNvPicPr>
          <p:nvPr/>
        </p:nvPicPr>
        <p:blipFill>
          <a:blip r:embed="rId2"/>
          <a:stretch>
            <a:fillRect/>
          </a:stretch>
        </p:blipFill>
        <p:spPr>
          <a:xfrm>
            <a:off x="7716889" y="2068644"/>
            <a:ext cx="4475111" cy="4167266"/>
          </a:xfrm>
          <a:prstGeom prst="rect">
            <a:avLst/>
          </a:prstGeom>
        </p:spPr>
      </p:pic>
    </p:spTree>
    <p:extLst>
      <p:ext uri="{BB962C8B-B14F-4D97-AF65-F5344CB8AC3E}">
        <p14:creationId xmlns:p14="http://schemas.microsoft.com/office/powerpoint/2010/main" val="365464305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398" y="0"/>
            <a:ext cx="10058400" cy="1609344"/>
          </a:xfrm>
        </p:spPr>
        <p:txBody>
          <a:bodyPr/>
          <a:lstStyle/>
          <a:p>
            <a:r>
              <a:rPr lang="es-ES" dirty="0" smtClean="0">
                <a:solidFill>
                  <a:schemeClr val="accent1"/>
                </a:solidFill>
              </a:rPr>
              <a:t>analizar</a:t>
            </a:r>
            <a:endParaRPr lang="es-CL" dirty="0">
              <a:solidFill>
                <a:schemeClr val="accent1"/>
              </a:solidFill>
            </a:endParaRPr>
          </a:p>
        </p:txBody>
      </p:sp>
      <p:sp>
        <p:nvSpPr>
          <p:cNvPr id="3" name="Marcador de contenido 2"/>
          <p:cNvSpPr>
            <a:spLocks noGrp="1"/>
          </p:cNvSpPr>
          <p:nvPr>
            <p:ph idx="1"/>
          </p:nvPr>
        </p:nvSpPr>
        <p:spPr>
          <a:xfrm>
            <a:off x="0" y="1132058"/>
            <a:ext cx="11431950" cy="4908978"/>
          </a:xfrm>
        </p:spPr>
        <p:txBody>
          <a:bodyPr>
            <a:normAutofit fontScale="92500" lnSpcReduction="20000"/>
          </a:bodyPr>
          <a:lstStyle/>
          <a:p>
            <a:r>
              <a:rPr lang="en-US" sz="2800" dirty="0"/>
              <a:t>Claudia </a:t>
            </a:r>
            <a:r>
              <a:rPr lang="en-US" sz="2800" dirty="0" err="1"/>
              <a:t>viaja</a:t>
            </a:r>
            <a:r>
              <a:rPr lang="en-US" sz="2800" dirty="0"/>
              <a:t>, junto a </a:t>
            </a:r>
            <a:r>
              <a:rPr lang="en-US" sz="2800" dirty="0" err="1"/>
              <a:t>su</a:t>
            </a:r>
            <a:r>
              <a:rPr lang="en-US" sz="2800" dirty="0"/>
              <a:t> </a:t>
            </a:r>
            <a:r>
              <a:rPr lang="en-US" sz="2800" dirty="0" err="1"/>
              <a:t>mamá</a:t>
            </a:r>
            <a:r>
              <a:rPr lang="en-US" sz="2800" dirty="0"/>
              <a:t>, </a:t>
            </a:r>
            <a:r>
              <a:rPr lang="en-US" sz="2800" dirty="0" err="1"/>
              <a:t>en</a:t>
            </a:r>
            <a:r>
              <a:rPr lang="en-US" sz="2800" dirty="0"/>
              <a:t> un </a:t>
            </a:r>
            <a:r>
              <a:rPr lang="en-US" sz="2800" dirty="0" err="1" smtClean="0"/>
              <a:t>automóvil</a:t>
            </a:r>
            <a:r>
              <a:rPr lang="en-US" sz="2800" dirty="0" smtClean="0"/>
              <a:t> </a:t>
            </a:r>
            <a:r>
              <a:rPr lang="en-US" sz="2800" dirty="0"/>
              <a:t>que se </a:t>
            </a:r>
            <a:r>
              <a:rPr lang="en-US" sz="2800" dirty="0" err="1"/>
              <a:t>mueve</a:t>
            </a:r>
            <a:r>
              <a:rPr lang="en-US" sz="2800" dirty="0"/>
              <a:t> con </a:t>
            </a:r>
            <a:r>
              <a:rPr lang="en-US" sz="2800" dirty="0" err="1"/>
              <a:t>velocidad</a:t>
            </a:r>
            <a:r>
              <a:rPr lang="en-US" sz="2800" dirty="0"/>
              <a:t> </a:t>
            </a:r>
            <a:r>
              <a:rPr lang="en-US" sz="2800" dirty="0" err="1"/>
              <a:t>constante</a:t>
            </a:r>
            <a:r>
              <a:rPr lang="en-US" sz="2800" dirty="0"/>
              <a:t>. </a:t>
            </a:r>
            <a:r>
              <a:rPr lang="es-CL" sz="2800" dirty="0"/>
              <a:t>En cierto momento, observa el espejo retrovisor y luego, a través de la </a:t>
            </a:r>
            <a:endParaRPr lang="es-CL" sz="2800" dirty="0" smtClean="0"/>
          </a:p>
          <a:p>
            <a:r>
              <a:rPr lang="es-CL" sz="2800" dirty="0" smtClean="0"/>
              <a:t>ventana</a:t>
            </a:r>
            <a:r>
              <a:rPr lang="es-CL" sz="2800" dirty="0"/>
              <a:t>, ve algunos de los </a:t>
            </a:r>
            <a:r>
              <a:rPr lang="es-CL" sz="2800" dirty="0" smtClean="0"/>
              <a:t>postes</a:t>
            </a:r>
          </a:p>
          <a:p>
            <a:r>
              <a:rPr lang="es-CL" sz="2800" dirty="0" smtClean="0"/>
              <a:t> </a:t>
            </a:r>
            <a:r>
              <a:rPr lang="es-CL" sz="2800" dirty="0"/>
              <a:t>que se encuentran a la orilla del </a:t>
            </a:r>
            <a:endParaRPr lang="es-CL" sz="2800" dirty="0" smtClean="0"/>
          </a:p>
          <a:p>
            <a:r>
              <a:rPr lang="es-CL" sz="2800" dirty="0" smtClean="0"/>
              <a:t>camino</a:t>
            </a:r>
            <a:r>
              <a:rPr lang="es-CL" sz="2800" dirty="0"/>
              <a:t>. En relación con </a:t>
            </a:r>
            <a:r>
              <a:rPr lang="es-CL" sz="2800" dirty="0" smtClean="0"/>
              <a:t>lo</a:t>
            </a:r>
          </a:p>
          <a:p>
            <a:r>
              <a:rPr lang="es-CL" sz="2800" dirty="0" smtClean="0"/>
              <a:t> </a:t>
            </a:r>
            <a:r>
              <a:rPr lang="es-CL" sz="2800" dirty="0"/>
              <a:t>observado por Claudia</a:t>
            </a:r>
            <a:r>
              <a:rPr lang="es-CL" sz="2800" dirty="0" smtClean="0"/>
              <a:t>,</a:t>
            </a:r>
          </a:p>
          <a:p>
            <a:r>
              <a:rPr lang="es-CL" sz="2800" dirty="0" smtClean="0"/>
              <a:t> </a:t>
            </a:r>
            <a:r>
              <a:rPr lang="es-CL" sz="2800" dirty="0"/>
              <a:t>¿qué cuerpo(s) está(n) en reposo </a:t>
            </a:r>
            <a:endParaRPr lang="es-CL" sz="2800" dirty="0" smtClean="0"/>
          </a:p>
          <a:p>
            <a:r>
              <a:rPr lang="es-CL" sz="2800" dirty="0" smtClean="0"/>
              <a:t>y </a:t>
            </a:r>
            <a:r>
              <a:rPr lang="es-CL" sz="2800" dirty="0"/>
              <a:t>cuál(es) está(n) en movimiento </a:t>
            </a:r>
            <a:endParaRPr lang="es-CL" sz="2800" dirty="0" smtClean="0"/>
          </a:p>
          <a:p>
            <a:r>
              <a:rPr lang="es-CL" sz="2800" dirty="0" smtClean="0"/>
              <a:t>respecto </a:t>
            </a:r>
            <a:r>
              <a:rPr lang="es-CL" sz="2800" dirty="0"/>
              <a:t>de ella?</a:t>
            </a:r>
          </a:p>
          <a:p>
            <a:r>
              <a:rPr lang="es-CL" dirty="0"/>
              <a:t/>
            </a:r>
            <a:br>
              <a:rPr lang="es-CL" dirty="0"/>
            </a:br>
            <a:endParaRPr lang="es-CL" dirty="0"/>
          </a:p>
        </p:txBody>
      </p:sp>
      <p:pic>
        <p:nvPicPr>
          <p:cNvPr id="6146" name="Picture 2" descr="Resultado de imagen para mujer conduciendo un a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084" y="2098623"/>
            <a:ext cx="6118537" cy="4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7601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360" y="0"/>
            <a:ext cx="10058400" cy="1609344"/>
          </a:xfrm>
        </p:spPr>
        <p:txBody>
          <a:bodyPr/>
          <a:lstStyle/>
          <a:p>
            <a:r>
              <a:rPr lang="es-ES" dirty="0" smtClean="0">
                <a:solidFill>
                  <a:schemeClr val="accent1"/>
                </a:solidFill>
              </a:rPr>
              <a:t>aplicar</a:t>
            </a:r>
            <a:endParaRPr lang="es-CL" dirty="0">
              <a:solidFill>
                <a:schemeClr val="accent1"/>
              </a:solidFill>
            </a:endParaRPr>
          </a:p>
        </p:txBody>
      </p:sp>
      <p:sp>
        <p:nvSpPr>
          <p:cNvPr id="3" name="Marcador de contenido 2"/>
          <p:cNvSpPr>
            <a:spLocks noGrp="1"/>
          </p:cNvSpPr>
          <p:nvPr>
            <p:ph idx="1"/>
          </p:nvPr>
        </p:nvSpPr>
        <p:spPr>
          <a:xfrm>
            <a:off x="290360" y="1212480"/>
            <a:ext cx="11776722" cy="5383192"/>
          </a:xfrm>
        </p:spPr>
        <p:txBody>
          <a:bodyPr>
            <a:normAutofit/>
          </a:bodyPr>
          <a:lstStyle/>
          <a:p>
            <a:r>
              <a:rPr lang="en-US" sz="2800" b="1" dirty="0"/>
              <a:t>.    </a:t>
            </a:r>
            <a:r>
              <a:rPr lang="en-US" sz="2800" dirty="0"/>
              <a:t>Natalia </a:t>
            </a:r>
            <a:r>
              <a:rPr lang="en-US" sz="2800" dirty="0" err="1"/>
              <a:t>viaja</a:t>
            </a:r>
            <a:r>
              <a:rPr lang="en-US" sz="2800" dirty="0"/>
              <a:t> </a:t>
            </a:r>
            <a:r>
              <a:rPr lang="en-US" sz="2800" dirty="0" err="1"/>
              <a:t>en</a:t>
            </a:r>
            <a:r>
              <a:rPr lang="en-US" sz="2800" dirty="0"/>
              <a:t> bus </a:t>
            </a:r>
            <a:r>
              <a:rPr lang="en-US" sz="2800" dirty="0" err="1"/>
              <a:t>desde</a:t>
            </a:r>
            <a:r>
              <a:rPr lang="en-US" sz="2800" dirty="0"/>
              <a:t> Santiago a </a:t>
            </a:r>
            <a:r>
              <a:rPr lang="en-US" sz="2800" dirty="0" smtClean="0"/>
              <a:t>Talca.</a:t>
            </a:r>
            <a:r>
              <a:rPr lang="es-CL" sz="2800" dirty="0" smtClean="0"/>
              <a:t>En </a:t>
            </a:r>
            <a:r>
              <a:rPr lang="es-CL" sz="2800" dirty="0"/>
              <a:t>cierto tramo recto de la carretera, ella nota que el indicador de rapidez señala que van a</a:t>
            </a:r>
          </a:p>
          <a:p>
            <a:r>
              <a:rPr lang="es-CL" sz="2800" dirty="0"/>
              <a:t>80 km/h. Si ve pasar un bus en </a:t>
            </a:r>
            <a:endParaRPr lang="es-CL" sz="2800" dirty="0" smtClean="0"/>
          </a:p>
          <a:p>
            <a:r>
              <a:rPr lang="es-CL" sz="2800" dirty="0" smtClean="0"/>
              <a:t>sentido contrario</a:t>
            </a:r>
            <a:r>
              <a:rPr lang="es-CL" sz="2800" dirty="0"/>
              <a:t>, y sabe que la </a:t>
            </a:r>
            <a:endParaRPr lang="es-CL" sz="2800" dirty="0" smtClean="0"/>
          </a:p>
          <a:p>
            <a:r>
              <a:rPr lang="es-CL" sz="2800" dirty="0" smtClean="0"/>
              <a:t>rapidez </a:t>
            </a:r>
            <a:r>
              <a:rPr lang="es-CL" sz="2800" dirty="0"/>
              <a:t>de este es de 90 km/h,</a:t>
            </a:r>
          </a:p>
          <a:p>
            <a:r>
              <a:rPr lang="es-CL" sz="2800" dirty="0"/>
              <a:t>¿cuál es la rapidez del </a:t>
            </a:r>
            <a:r>
              <a:rPr lang="es-CL" sz="2800" dirty="0" smtClean="0"/>
              <a:t>segundo</a:t>
            </a:r>
          </a:p>
          <a:p>
            <a:r>
              <a:rPr lang="es-CL" sz="2800" dirty="0" smtClean="0"/>
              <a:t> </a:t>
            </a:r>
            <a:r>
              <a:rPr lang="es-CL" sz="2800" dirty="0"/>
              <a:t>bus respecto de aquel donde </a:t>
            </a:r>
            <a:endParaRPr lang="es-CL" sz="2800" dirty="0" smtClean="0"/>
          </a:p>
          <a:p>
            <a:r>
              <a:rPr lang="es-CL" sz="2800" dirty="0" smtClean="0"/>
              <a:t>viaja</a:t>
            </a:r>
            <a:r>
              <a:rPr lang="es-CL" dirty="0" smtClean="0"/>
              <a:t> </a:t>
            </a:r>
            <a:r>
              <a:rPr lang="es-CL" sz="3000" dirty="0"/>
              <a:t>Natalia?</a:t>
            </a:r>
          </a:p>
          <a:p>
            <a:r>
              <a:rPr lang="es-CL" dirty="0"/>
              <a:t/>
            </a:r>
            <a:br>
              <a:rPr lang="es-CL" dirty="0"/>
            </a:br>
            <a:endParaRPr lang="es-CL" dirty="0"/>
          </a:p>
        </p:txBody>
      </p:sp>
      <p:pic>
        <p:nvPicPr>
          <p:cNvPr id="7170" name="Picture 2" descr="Resultado de imagen para bus en la carre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558" y="2027120"/>
            <a:ext cx="5882442" cy="404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5318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478" y="-298304"/>
            <a:ext cx="10058400" cy="1609344"/>
          </a:xfrm>
        </p:spPr>
        <p:txBody>
          <a:bodyPr/>
          <a:lstStyle/>
          <a:p>
            <a:r>
              <a:rPr lang="es-ES" dirty="0" smtClean="0">
                <a:solidFill>
                  <a:srgbClr val="FF0000"/>
                </a:solidFill>
              </a:rPr>
              <a:t>representar</a:t>
            </a:r>
            <a:endParaRPr lang="es-CL" dirty="0">
              <a:solidFill>
                <a:srgbClr val="FF0000"/>
              </a:solidFill>
            </a:endParaRPr>
          </a:p>
        </p:txBody>
      </p:sp>
      <p:sp>
        <p:nvSpPr>
          <p:cNvPr id="3" name="Marcador de contenido 2"/>
          <p:cNvSpPr>
            <a:spLocks noGrp="1"/>
          </p:cNvSpPr>
          <p:nvPr>
            <p:ph idx="1"/>
          </p:nvPr>
        </p:nvSpPr>
        <p:spPr>
          <a:xfrm>
            <a:off x="0" y="506367"/>
            <a:ext cx="12016962" cy="5609619"/>
          </a:xfrm>
        </p:spPr>
        <p:txBody>
          <a:bodyPr/>
          <a:lstStyle/>
          <a:p>
            <a:pPr marL="0" indent="0">
              <a:buNone/>
            </a:pPr>
            <a:endParaRPr lang="es-CL" sz="2800" dirty="0"/>
          </a:p>
          <a:p>
            <a:r>
              <a:rPr lang="en-US" sz="2800" dirty="0" smtClean="0"/>
              <a:t>Al </a:t>
            </a:r>
            <a:r>
              <a:rPr lang="en-US" sz="2800" dirty="0"/>
              <a:t>interior de un bus </a:t>
            </a:r>
            <a:r>
              <a:rPr lang="en-US" sz="2800" dirty="0" err="1"/>
              <a:t>en</a:t>
            </a:r>
            <a:r>
              <a:rPr lang="en-US" sz="2800" dirty="0"/>
              <a:t> </a:t>
            </a:r>
            <a:r>
              <a:rPr lang="en-US" sz="2800" dirty="0" err="1"/>
              <a:t>movimiento</a:t>
            </a:r>
            <a:r>
              <a:rPr lang="en-US" sz="2800" dirty="0"/>
              <a:t>, Camila </a:t>
            </a:r>
            <a:r>
              <a:rPr lang="en-US" sz="2800" dirty="0" err="1"/>
              <a:t>ve</a:t>
            </a:r>
            <a:r>
              <a:rPr lang="en-US" sz="2800" dirty="0"/>
              <a:t> </a:t>
            </a:r>
            <a:r>
              <a:rPr lang="en-US" sz="2800" dirty="0" err="1"/>
              <a:t>caer</a:t>
            </a:r>
            <a:r>
              <a:rPr lang="en-US" sz="2800" dirty="0"/>
              <a:t> </a:t>
            </a:r>
            <a:r>
              <a:rPr lang="en-US" sz="2800" dirty="0" err="1"/>
              <a:t>una</a:t>
            </a:r>
            <a:r>
              <a:rPr lang="en-US" sz="2800" dirty="0"/>
              <a:t> </a:t>
            </a:r>
            <a:r>
              <a:rPr lang="en-US" sz="2800" dirty="0" err="1"/>
              <a:t>maleta</a:t>
            </a:r>
            <a:r>
              <a:rPr lang="en-US" sz="2800" dirty="0"/>
              <a:t>. </a:t>
            </a:r>
            <a:endParaRPr lang="en-US" sz="2800" dirty="0" smtClean="0"/>
          </a:p>
          <a:p>
            <a:r>
              <a:rPr lang="es-CL" sz="2800" dirty="0" smtClean="0"/>
              <a:t>Fuera </a:t>
            </a:r>
            <a:r>
              <a:rPr lang="es-CL" sz="2800" dirty="0"/>
              <a:t>del bus, Ramiro también observa su caída, tal como se representa en la imagen</a:t>
            </a:r>
            <a:r>
              <a:rPr lang="es-CL" dirty="0"/>
              <a:t>.</a:t>
            </a:r>
          </a:p>
          <a:p>
            <a:r>
              <a:rPr lang="es-CL" dirty="0"/>
              <a:t> </a:t>
            </a:r>
            <a:endParaRPr lang="es-CL" dirty="0" smtClean="0"/>
          </a:p>
          <a:p>
            <a:r>
              <a:rPr lang="es-ES" dirty="0" smtClean="0"/>
              <a:t>Describa el movimiento de la maleta desde la </a:t>
            </a:r>
            <a:r>
              <a:rPr lang="es-ES" dirty="0" err="1" smtClean="0"/>
              <a:t>perpectiva</a:t>
            </a:r>
            <a:r>
              <a:rPr lang="es-ES" dirty="0" smtClean="0"/>
              <a:t> </a:t>
            </a:r>
          </a:p>
          <a:p>
            <a:r>
              <a:rPr lang="es-ES" dirty="0" smtClean="0"/>
              <a:t>de Camila.</a:t>
            </a:r>
            <a:endParaRPr lang="es-CL" dirty="0"/>
          </a:p>
          <a:p>
            <a:r>
              <a:rPr lang="es-ES" dirty="0"/>
              <a:t>Describa el movimiento de la maleta desde la </a:t>
            </a:r>
            <a:r>
              <a:rPr lang="es-ES" dirty="0" err="1"/>
              <a:t>perpectiva</a:t>
            </a:r>
            <a:r>
              <a:rPr lang="es-ES" dirty="0"/>
              <a:t> </a:t>
            </a:r>
          </a:p>
          <a:p>
            <a:r>
              <a:rPr lang="es-ES" dirty="0"/>
              <a:t>de </a:t>
            </a:r>
            <a:r>
              <a:rPr lang="es-ES" dirty="0" smtClean="0"/>
              <a:t>Ramiro.</a:t>
            </a:r>
            <a:endParaRPr lang="es-CL" dirty="0"/>
          </a:p>
        </p:txBody>
      </p:sp>
      <p:pic>
        <p:nvPicPr>
          <p:cNvPr id="8194" name="Picture 2" descr="Resultado de imagen para maletero en el interior de un 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279" y="2143593"/>
            <a:ext cx="4821683" cy="38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1133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759" y="-177482"/>
            <a:ext cx="10058400" cy="1609344"/>
          </a:xfrm>
        </p:spPr>
        <p:txBody>
          <a:bodyPr>
            <a:normAutofit/>
          </a:bodyPr>
          <a:lstStyle/>
          <a:p>
            <a:r>
              <a:rPr lang="es-ES" sz="6000" dirty="0" smtClean="0">
                <a:solidFill>
                  <a:srgbClr val="FF0000"/>
                </a:solidFill>
              </a:rPr>
              <a:t>aplicar</a:t>
            </a:r>
            <a:endParaRPr lang="es-CL" sz="6000" dirty="0">
              <a:solidFill>
                <a:srgbClr val="FF0000"/>
              </a:solidFill>
            </a:endParaRPr>
          </a:p>
        </p:txBody>
      </p:sp>
      <p:sp>
        <p:nvSpPr>
          <p:cNvPr id="3" name="Marcador de contenido 2"/>
          <p:cNvSpPr>
            <a:spLocks noGrp="1"/>
          </p:cNvSpPr>
          <p:nvPr>
            <p:ph idx="1"/>
          </p:nvPr>
        </p:nvSpPr>
        <p:spPr>
          <a:xfrm>
            <a:off x="0" y="892215"/>
            <a:ext cx="11177116" cy="4050792"/>
          </a:xfrm>
        </p:spPr>
        <p:txBody>
          <a:bodyPr>
            <a:normAutofit/>
          </a:bodyPr>
          <a:lstStyle/>
          <a:p>
            <a:r>
              <a:rPr lang="en-US" sz="2800" dirty="0" err="1"/>
              <a:t>En</a:t>
            </a:r>
            <a:r>
              <a:rPr lang="en-US" sz="2800" dirty="0"/>
              <a:t> </a:t>
            </a:r>
            <a:r>
              <a:rPr lang="en-US" sz="2800" dirty="0" err="1"/>
              <a:t>una</a:t>
            </a:r>
            <a:r>
              <a:rPr lang="en-US" sz="2800" dirty="0"/>
              <a:t> </a:t>
            </a:r>
            <a:r>
              <a:rPr lang="en-US" sz="2800" dirty="0" err="1"/>
              <a:t>carretera</a:t>
            </a:r>
            <a:r>
              <a:rPr lang="en-US" sz="2800" dirty="0"/>
              <a:t> un </a:t>
            </a:r>
            <a:r>
              <a:rPr lang="en-US" sz="2800" dirty="0" err="1"/>
              <a:t>furgón</a:t>
            </a:r>
            <a:r>
              <a:rPr lang="en-US" sz="2800" dirty="0"/>
              <a:t> </a:t>
            </a:r>
            <a:r>
              <a:rPr lang="en-US" sz="2800" dirty="0" err="1"/>
              <a:t>adelanta</a:t>
            </a:r>
            <a:r>
              <a:rPr lang="en-US" sz="2800" dirty="0"/>
              <a:t> a un </a:t>
            </a:r>
            <a:r>
              <a:rPr lang="en-US" sz="2800" dirty="0" err="1" smtClean="0"/>
              <a:t>camión</a:t>
            </a:r>
            <a:r>
              <a:rPr lang="en-US" sz="2800" dirty="0"/>
              <a:t>, tal </a:t>
            </a:r>
            <a:r>
              <a:rPr lang="en-US" sz="2800" dirty="0" err="1"/>
              <a:t>como</a:t>
            </a:r>
            <a:r>
              <a:rPr lang="en-US" sz="2800" dirty="0"/>
              <a:t> se </a:t>
            </a:r>
            <a:r>
              <a:rPr lang="en-US" sz="2800" dirty="0" err="1"/>
              <a:t>representa</a:t>
            </a:r>
            <a:r>
              <a:rPr lang="en-US" sz="2800" dirty="0"/>
              <a:t> </a:t>
            </a:r>
            <a:r>
              <a:rPr lang="en-US" sz="2800" dirty="0" err="1"/>
              <a:t>en</a:t>
            </a:r>
            <a:r>
              <a:rPr lang="en-US" sz="2800" dirty="0"/>
              <a:t> la </a:t>
            </a:r>
            <a:r>
              <a:rPr lang="en-US" sz="2800" dirty="0" err="1"/>
              <a:t>siguiente</a:t>
            </a:r>
            <a:r>
              <a:rPr lang="en-US" sz="2800" dirty="0"/>
              <a:t> </a:t>
            </a:r>
            <a:r>
              <a:rPr lang="en-US" sz="2800" dirty="0" smtClean="0"/>
              <a:t>imagen</a:t>
            </a:r>
          </a:p>
          <a:p>
            <a:r>
              <a:rPr lang="es-CL" sz="2800" dirty="0"/>
              <a:t>Si el camión viaja con una rapidez de 98 km/h y el furgón con una rapidez de 105 </a:t>
            </a:r>
            <a:r>
              <a:rPr lang="es-CL" sz="2800" dirty="0" smtClean="0"/>
              <a:t>km/h.</a:t>
            </a:r>
          </a:p>
          <a:p>
            <a:r>
              <a:rPr lang="es-CL" sz="2800" dirty="0" smtClean="0"/>
              <a:t> </a:t>
            </a:r>
            <a:r>
              <a:rPr lang="es-CL" sz="2800" dirty="0"/>
              <a:t>¿cuál es la rapidez del </a:t>
            </a:r>
            <a:r>
              <a:rPr lang="es-CL" sz="2800" dirty="0" smtClean="0"/>
              <a:t>furgón</a:t>
            </a:r>
          </a:p>
          <a:p>
            <a:r>
              <a:rPr lang="es-CL" sz="2800" dirty="0" smtClean="0"/>
              <a:t> </a:t>
            </a:r>
            <a:r>
              <a:rPr lang="es-CL" sz="2800" dirty="0"/>
              <a:t>respecto del camión</a:t>
            </a:r>
          </a:p>
        </p:txBody>
      </p:sp>
      <p:pic>
        <p:nvPicPr>
          <p:cNvPr id="9220" name="Picture 4" descr="Resultado de imagen para bus escolar adelantando a un cam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451" y="2621481"/>
            <a:ext cx="6291549" cy="38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32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409" y="-283546"/>
            <a:ext cx="10058400" cy="1609344"/>
          </a:xfrm>
        </p:spPr>
        <p:txBody>
          <a:bodyPr/>
          <a:lstStyle/>
          <a:p>
            <a:r>
              <a:rPr lang="es-ES" dirty="0" err="1" smtClean="0">
                <a:solidFill>
                  <a:srgbClr val="FF0000"/>
                </a:solidFill>
              </a:rPr>
              <a:t>Evalùa</a:t>
            </a:r>
            <a:r>
              <a:rPr lang="es-ES" dirty="0" smtClean="0">
                <a:solidFill>
                  <a:srgbClr val="FF0000"/>
                </a:solidFill>
              </a:rPr>
              <a:t>.</a:t>
            </a:r>
            <a:endParaRPr lang="es-CL" dirty="0">
              <a:solidFill>
                <a:srgbClr val="FF0000"/>
              </a:solidFill>
            </a:endParaRPr>
          </a:p>
        </p:txBody>
      </p:sp>
      <p:sp>
        <p:nvSpPr>
          <p:cNvPr id="3" name="Marcador de contenido 2"/>
          <p:cNvSpPr>
            <a:spLocks noGrp="1"/>
          </p:cNvSpPr>
          <p:nvPr>
            <p:ph idx="1"/>
          </p:nvPr>
        </p:nvSpPr>
        <p:spPr>
          <a:xfrm>
            <a:off x="215409" y="910278"/>
            <a:ext cx="10058400" cy="5715374"/>
          </a:xfrm>
        </p:spPr>
        <p:txBody>
          <a:bodyPr>
            <a:normAutofit/>
          </a:bodyPr>
          <a:lstStyle/>
          <a:p>
            <a:pPr marL="0" indent="0">
              <a:buNone/>
            </a:pPr>
            <a:r>
              <a:rPr lang="en-US" b="1" dirty="0"/>
              <a:t>	</a:t>
            </a:r>
            <a:r>
              <a:rPr lang="en-US" sz="2800" dirty="0" err="1"/>
              <a:t>Cuando</a:t>
            </a:r>
            <a:r>
              <a:rPr lang="en-US" sz="2800" dirty="0"/>
              <a:t> Pedro le da a Gabriela un </a:t>
            </a:r>
            <a:r>
              <a:rPr lang="en-US" sz="2800" dirty="0" err="1"/>
              <a:t>ejemplo</a:t>
            </a:r>
            <a:r>
              <a:rPr lang="en-US" sz="2800" dirty="0"/>
              <a:t> de la </a:t>
            </a:r>
            <a:r>
              <a:rPr lang="en-US" sz="2800" dirty="0" err="1"/>
              <a:t>velocidad</a:t>
            </a:r>
            <a:r>
              <a:rPr lang="en-US" sz="2800" dirty="0"/>
              <a:t> </a:t>
            </a:r>
            <a:r>
              <a:rPr lang="en-US" sz="2800" dirty="0" err="1"/>
              <a:t>relativa</a:t>
            </a:r>
            <a:r>
              <a:rPr lang="en-US" sz="2800" dirty="0"/>
              <a:t>, le </a:t>
            </a:r>
            <a:r>
              <a:rPr lang="en-US" sz="2800" dirty="0" err="1"/>
              <a:t>señala</a:t>
            </a:r>
            <a:r>
              <a:rPr lang="en-US" sz="2800" dirty="0"/>
              <a:t> que </a:t>
            </a:r>
            <a:r>
              <a:rPr lang="en-US" sz="2800" dirty="0" err="1"/>
              <a:t>si</a:t>
            </a:r>
            <a:r>
              <a:rPr lang="en-US" sz="2800" dirty="0"/>
              <a:t> un </a:t>
            </a:r>
            <a:r>
              <a:rPr lang="en-US" sz="2800" dirty="0" err="1"/>
              <a:t>ciclista</a:t>
            </a:r>
            <a:r>
              <a:rPr lang="en-US" sz="2800" dirty="0"/>
              <a:t> se </a:t>
            </a:r>
            <a:r>
              <a:rPr lang="en-US" sz="2800" dirty="0" err="1"/>
              <a:t>mueve</a:t>
            </a:r>
            <a:r>
              <a:rPr lang="en-US" sz="2800" dirty="0"/>
              <a:t> a 6 m/s </a:t>
            </a:r>
            <a:r>
              <a:rPr lang="en-US" sz="2800" dirty="0" err="1"/>
              <a:t>en</a:t>
            </a:r>
            <a:r>
              <a:rPr lang="en-US" sz="2800" dirty="0"/>
              <a:t> la </a:t>
            </a:r>
            <a:r>
              <a:rPr lang="en-US" sz="2800" dirty="0" err="1"/>
              <a:t>misma</a:t>
            </a:r>
            <a:r>
              <a:rPr lang="en-US" sz="2800" dirty="0"/>
              <a:t> </a:t>
            </a:r>
            <a:r>
              <a:rPr lang="en-US" sz="2800" dirty="0" err="1"/>
              <a:t>dirección</a:t>
            </a:r>
            <a:r>
              <a:rPr lang="en-US" sz="2800" dirty="0"/>
              <a:t>, </a:t>
            </a:r>
            <a:r>
              <a:rPr lang="en-US" sz="2800" dirty="0" err="1"/>
              <a:t>pero</a:t>
            </a:r>
            <a:r>
              <a:rPr lang="en-US" sz="2800" dirty="0"/>
              <a:t> </a:t>
            </a:r>
            <a:r>
              <a:rPr lang="en-US" sz="2800" dirty="0" err="1"/>
              <a:t>en</a:t>
            </a:r>
            <a:r>
              <a:rPr lang="en-US" sz="2800" dirty="0"/>
              <a:t> </a:t>
            </a:r>
            <a:r>
              <a:rPr lang="en-US" sz="2800" dirty="0" err="1"/>
              <a:t>sentido</a:t>
            </a:r>
            <a:r>
              <a:rPr lang="en-US" sz="2800" dirty="0"/>
              <a:t> </a:t>
            </a:r>
            <a:r>
              <a:rPr lang="en-US" sz="2800" dirty="0" err="1"/>
              <a:t>opuesto</a:t>
            </a:r>
            <a:r>
              <a:rPr lang="en-US" sz="2800" dirty="0"/>
              <a:t> a </a:t>
            </a:r>
            <a:r>
              <a:rPr lang="en-US" sz="2800" dirty="0" err="1"/>
              <a:t>otro</a:t>
            </a:r>
            <a:r>
              <a:rPr lang="en-US" sz="2800" dirty="0"/>
              <a:t> que se </a:t>
            </a:r>
            <a:r>
              <a:rPr lang="en-US" sz="2800" dirty="0" err="1"/>
              <a:t>mueve</a:t>
            </a:r>
            <a:r>
              <a:rPr lang="en-US" sz="2800" dirty="0"/>
              <a:t> con </a:t>
            </a:r>
            <a:r>
              <a:rPr lang="en-US" sz="2800" dirty="0" err="1"/>
              <a:t>igual</a:t>
            </a:r>
            <a:r>
              <a:rPr lang="en-US" sz="2800" dirty="0"/>
              <a:t> </a:t>
            </a:r>
            <a:endParaRPr lang="en-US" sz="2800" dirty="0" smtClean="0"/>
          </a:p>
          <a:p>
            <a:pPr marL="0" indent="0">
              <a:buNone/>
            </a:pPr>
            <a:r>
              <a:rPr lang="en-US" sz="2800" dirty="0" err="1" smtClean="0"/>
              <a:t>velocidad</a:t>
            </a:r>
            <a:r>
              <a:rPr lang="en-US" sz="2800" dirty="0"/>
              <a:t>, la </a:t>
            </a:r>
            <a:r>
              <a:rPr lang="en-US" sz="2800" dirty="0" err="1"/>
              <a:t>velocidad</a:t>
            </a:r>
            <a:r>
              <a:rPr lang="en-US" sz="2800" dirty="0"/>
              <a:t> </a:t>
            </a:r>
            <a:endParaRPr lang="en-US" sz="2800" dirty="0" smtClean="0"/>
          </a:p>
          <a:p>
            <a:pPr marL="0" indent="0">
              <a:buNone/>
            </a:pPr>
            <a:r>
              <a:rPr lang="en-US" sz="2800" dirty="0" smtClean="0"/>
              <a:t>del </a:t>
            </a:r>
            <a:r>
              <a:rPr lang="en-US" sz="2800" dirty="0" err="1"/>
              <a:t>segundo</a:t>
            </a:r>
            <a:r>
              <a:rPr lang="en-US" sz="2800" dirty="0"/>
              <a:t> </a:t>
            </a:r>
            <a:r>
              <a:rPr lang="en-US" sz="2800" dirty="0" err="1"/>
              <a:t>ciclista</a:t>
            </a:r>
            <a:r>
              <a:rPr lang="en-US" sz="2800" dirty="0"/>
              <a:t> </a:t>
            </a:r>
            <a:endParaRPr lang="en-US" sz="2800" dirty="0" smtClean="0"/>
          </a:p>
          <a:p>
            <a:pPr marL="0" indent="0">
              <a:buNone/>
            </a:pPr>
            <a:r>
              <a:rPr lang="en-US" sz="2800" dirty="0" err="1" smtClean="0"/>
              <a:t>respecto</a:t>
            </a:r>
            <a:r>
              <a:rPr lang="en-US" sz="2800" dirty="0" smtClean="0"/>
              <a:t> </a:t>
            </a:r>
            <a:r>
              <a:rPr lang="en-US" sz="2800" dirty="0"/>
              <a:t>del primero </a:t>
            </a:r>
            <a:endParaRPr lang="en-US" sz="2800" dirty="0" smtClean="0"/>
          </a:p>
          <a:p>
            <a:pPr marL="0" indent="0">
              <a:buNone/>
            </a:pPr>
            <a:r>
              <a:rPr lang="en-US" sz="2800" dirty="0" err="1" smtClean="0"/>
              <a:t>será</a:t>
            </a:r>
            <a:r>
              <a:rPr lang="en-US" sz="2800" dirty="0" smtClean="0"/>
              <a:t> </a:t>
            </a:r>
            <a:r>
              <a:rPr lang="en-US" sz="2800" dirty="0" err="1"/>
              <a:t>igual</a:t>
            </a:r>
            <a:r>
              <a:rPr lang="en-US" sz="2800" dirty="0"/>
              <a:t> a cero. </a:t>
            </a:r>
            <a:endParaRPr lang="en-US" sz="2800" dirty="0" smtClean="0"/>
          </a:p>
          <a:p>
            <a:pPr marL="0" indent="0">
              <a:buNone/>
            </a:pPr>
            <a:r>
              <a:rPr lang="es-CL" sz="2800" dirty="0" smtClean="0"/>
              <a:t>¿</a:t>
            </a:r>
            <a:r>
              <a:rPr lang="es-CL" sz="2800" dirty="0"/>
              <a:t>Es correcto el </a:t>
            </a:r>
            <a:r>
              <a:rPr lang="es-CL" sz="2800" dirty="0" smtClean="0"/>
              <a:t>ejemplo</a:t>
            </a:r>
          </a:p>
          <a:p>
            <a:pPr marL="0" indent="0">
              <a:buNone/>
            </a:pPr>
            <a:r>
              <a:rPr lang="es-CL" sz="2800" dirty="0" smtClean="0"/>
              <a:t> </a:t>
            </a:r>
            <a:r>
              <a:rPr lang="es-CL" sz="2800" dirty="0"/>
              <a:t>dado por Pedro? Explica.</a:t>
            </a:r>
          </a:p>
        </p:txBody>
      </p:sp>
      <p:pic>
        <p:nvPicPr>
          <p:cNvPr id="10242" name="Picture 2" descr="Resultado de imagen para ciclistas en la ca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772" y="2098076"/>
            <a:ext cx="76200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13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60171" y="4369932"/>
            <a:ext cx="4037900" cy="396940"/>
          </a:xfrm>
        </p:spPr>
        <p:txBody>
          <a:bodyPr/>
          <a:lstStyle/>
          <a:p>
            <a:r>
              <a:rPr lang="es-ES" dirty="0" smtClean="0"/>
              <a:t>Montoya.- </a:t>
            </a:r>
            <a:endParaRPr lang="es-CL" dirty="0"/>
          </a:p>
        </p:txBody>
      </p:sp>
    </p:spTree>
    <p:extLst>
      <p:ext uri="{BB962C8B-B14F-4D97-AF65-F5344CB8AC3E}">
        <p14:creationId xmlns:p14="http://schemas.microsoft.com/office/powerpoint/2010/main" val="353632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821654"/>
          </a:xfrm>
        </p:spPr>
        <p:txBody>
          <a:bodyPr>
            <a:normAutofit fontScale="90000"/>
          </a:bodyPr>
          <a:lstStyle/>
          <a:p>
            <a:r>
              <a:rPr lang="es-ES" dirty="0" smtClean="0">
                <a:solidFill>
                  <a:schemeClr val="accent2"/>
                </a:solidFill>
              </a:rPr>
              <a:t>¿La luz viaja realmente en línea recta</a:t>
            </a:r>
            <a:r>
              <a:rPr lang="es-ES" sz="5300" dirty="0" smtClean="0">
                <a:solidFill>
                  <a:schemeClr val="accent2"/>
                </a:solidFill>
              </a:rPr>
              <a:t>?</a:t>
            </a:r>
            <a:endParaRPr lang="es-CL" dirty="0">
              <a:solidFill>
                <a:schemeClr val="accent2"/>
              </a:solidFill>
            </a:endParaRPr>
          </a:p>
        </p:txBody>
      </p:sp>
      <p:sp>
        <p:nvSpPr>
          <p:cNvPr id="3" name="Marcador de contenido 2"/>
          <p:cNvSpPr>
            <a:spLocks noGrp="1"/>
          </p:cNvSpPr>
          <p:nvPr>
            <p:ph idx="1"/>
          </p:nvPr>
        </p:nvSpPr>
        <p:spPr>
          <a:xfrm>
            <a:off x="470240" y="1581762"/>
            <a:ext cx="11252067" cy="4804048"/>
          </a:xfrm>
        </p:spPr>
        <p:txBody>
          <a:bodyPr>
            <a:normAutofit fontScale="32500" lnSpcReduction="20000"/>
          </a:bodyPr>
          <a:lstStyle/>
          <a:p>
            <a:r>
              <a:rPr lang="es-ES" sz="7200" dirty="0" smtClean="0"/>
              <a:t>Relatividad general de A. Einstein</a:t>
            </a:r>
          </a:p>
          <a:p>
            <a:r>
              <a:rPr lang="es-ES" sz="7200" dirty="0" smtClean="0"/>
              <a:t>Espacio tiempo curvo</a:t>
            </a:r>
          </a:p>
          <a:p>
            <a:r>
              <a:rPr lang="es-ES" sz="7200" dirty="0" smtClean="0"/>
              <a:t>La luz se ve afectada por los cuerpos de gran masa </a:t>
            </a:r>
          </a:p>
          <a:p>
            <a:endParaRPr lang="es-ES" sz="7200" dirty="0"/>
          </a:p>
          <a:p>
            <a:r>
              <a:rPr lang="es-ES" sz="7200" dirty="0" smtClean="0"/>
              <a:t>Responde:</a:t>
            </a:r>
          </a:p>
          <a:p>
            <a:r>
              <a:rPr lang="es-CL" sz="7200" dirty="0"/>
              <a:t>Qué conceptos relacionados con la fuerza y el </a:t>
            </a:r>
            <a:r>
              <a:rPr lang="es-CL" sz="7200" dirty="0" smtClean="0"/>
              <a:t>movimiento conoces en la vida diaria?.</a:t>
            </a:r>
            <a:endParaRPr lang="es-CL" sz="7200" dirty="0"/>
          </a:p>
          <a:p>
            <a:pPr marL="0" indent="0">
              <a:buNone/>
            </a:pPr>
            <a:r>
              <a:rPr lang="es-CL" sz="7200" dirty="0"/>
              <a:t> </a:t>
            </a:r>
          </a:p>
          <a:p>
            <a:r>
              <a:rPr lang="es-CL" sz="7200" dirty="0" smtClean="0"/>
              <a:t>¿</a:t>
            </a:r>
            <a:r>
              <a:rPr lang="es-CL" sz="7200" dirty="0"/>
              <a:t>Piensas que sería posible que una nave espacial, que viaja de un planeta a otro, realice una trayectoria perfectamente rectilínea</a:t>
            </a:r>
            <a:r>
              <a:rPr lang="es-CL" sz="9600" dirty="0"/>
              <a:t>? </a:t>
            </a:r>
            <a:endParaRPr lang="es-CL" sz="9600" dirty="0" smtClean="0"/>
          </a:p>
          <a:p>
            <a:r>
              <a:rPr lang="es-CL" sz="9600" dirty="0" smtClean="0"/>
              <a:t>Explica</a:t>
            </a:r>
            <a:r>
              <a:rPr lang="es-CL" sz="9600" dirty="0"/>
              <a:t>.</a:t>
            </a:r>
          </a:p>
          <a:p>
            <a:r>
              <a:rPr lang="es-CL" dirty="0"/>
              <a:t/>
            </a:r>
            <a:br>
              <a:rPr lang="es-CL" dirty="0"/>
            </a:br>
            <a:endParaRPr lang="es-CL" dirty="0"/>
          </a:p>
        </p:txBody>
      </p:sp>
    </p:spTree>
    <p:extLst>
      <p:ext uri="{BB962C8B-B14F-4D97-AF65-F5344CB8AC3E}">
        <p14:creationId xmlns:p14="http://schemas.microsoft.com/office/powerpoint/2010/main" val="107859312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solidFill>
                  <a:srgbClr val="002060"/>
                </a:solidFill>
              </a:rPr>
              <a:t>¿Cómo se determina la posición de un objeto sobre la Tierra?</a:t>
            </a:r>
            <a:r>
              <a:rPr lang="es-CL" dirty="0">
                <a:solidFill>
                  <a:srgbClr val="002060"/>
                </a:solidFill>
              </a:rPr>
              <a:t/>
            </a:r>
            <a:br>
              <a:rPr lang="es-CL" dirty="0">
                <a:solidFill>
                  <a:srgbClr val="002060"/>
                </a:solidFill>
              </a:rPr>
            </a:br>
            <a:endParaRPr lang="es-CL" dirty="0">
              <a:solidFill>
                <a:srgbClr val="002060"/>
              </a:solidFill>
            </a:endParaRPr>
          </a:p>
        </p:txBody>
      </p:sp>
      <p:sp>
        <p:nvSpPr>
          <p:cNvPr id="3" name="Marcador de contenido 2"/>
          <p:cNvSpPr>
            <a:spLocks noGrp="1"/>
          </p:cNvSpPr>
          <p:nvPr>
            <p:ph idx="1"/>
          </p:nvPr>
        </p:nvSpPr>
        <p:spPr>
          <a:xfrm>
            <a:off x="485230" y="1716672"/>
            <a:ext cx="11386979" cy="4849019"/>
          </a:xfrm>
        </p:spPr>
        <p:txBody>
          <a:bodyPr>
            <a:normAutofit fontScale="92500" lnSpcReduction="20000"/>
          </a:bodyPr>
          <a:lstStyle/>
          <a:p>
            <a:pPr marL="0" indent="0">
              <a:buNone/>
            </a:pPr>
            <a:r>
              <a:rPr lang="es-ES" sz="3000" dirty="0" smtClean="0"/>
              <a:t>En la actualidad todos los celulares tienen incorporados un GPS, que en español significa </a:t>
            </a:r>
            <a:r>
              <a:rPr lang="es-CL" sz="3000" dirty="0" smtClean="0"/>
              <a:t>, </a:t>
            </a:r>
            <a:r>
              <a:rPr lang="es-CL" sz="3000" dirty="0"/>
              <a:t>sistema de posicionamiento global). Este permite conocer, por ejemplo, nuestra ubicación en una ciudad, o saber cómo encontrar una dirección. Para determinar la posición de alguien que porta un GPS, al menos tres satélites deben calcular el tiempo en el que una señal tarda en llegar a la Tierra. Con ello, se pueden conocer las distancias que permiten determinar la latitud, la longitud y la altura. Es importante mencionar que se debe saber, además, la posición de los satélites en el espacio. El uso de este tipo de dispositivos ha cambiado la forma en la que nos ubicamos y desplazamos hoy en día, </a:t>
            </a:r>
            <a:r>
              <a:rPr lang="es-CL" sz="3000" dirty="0" smtClean="0"/>
              <a:t>optimizando </a:t>
            </a:r>
            <a:r>
              <a:rPr lang="es-CL" sz="3000" dirty="0"/>
              <a:t>de manera significativa los tiempos de </a:t>
            </a:r>
            <a:r>
              <a:rPr lang="es-CL" sz="3000" dirty="0" smtClean="0"/>
              <a:t>viaje</a:t>
            </a:r>
          </a:p>
          <a:p>
            <a:pPr marL="0" indent="0">
              <a:buNone/>
            </a:pPr>
            <a:r>
              <a:rPr lang="es-CL" sz="3000" dirty="0"/>
              <a:t>•  Un GPS también permite conocer la velocidad de quien lo porta. ¿Cómo piensas que se logra esto? </a:t>
            </a:r>
            <a:endParaRPr lang="es-ES" sz="3000" dirty="0"/>
          </a:p>
          <a:p>
            <a:pPr marL="0" indent="0">
              <a:buNone/>
            </a:pPr>
            <a:endParaRPr lang="es-ES" sz="2800" dirty="0"/>
          </a:p>
          <a:p>
            <a:endParaRPr lang="es-CL" dirty="0"/>
          </a:p>
        </p:txBody>
      </p:sp>
    </p:spTree>
    <p:extLst>
      <p:ext uri="{BB962C8B-B14F-4D97-AF65-F5344CB8AC3E}">
        <p14:creationId xmlns:p14="http://schemas.microsoft.com/office/powerpoint/2010/main" val="156423865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173" y="512064"/>
            <a:ext cx="10058400" cy="1609344"/>
          </a:xfrm>
        </p:spPr>
        <p:txBody>
          <a:bodyPr>
            <a:normAutofit fontScale="90000"/>
          </a:bodyPr>
          <a:lstStyle/>
          <a:p>
            <a:r>
              <a:rPr lang="es-CL" dirty="0">
                <a:solidFill>
                  <a:srgbClr val="0070C0"/>
                </a:solidFill>
              </a:rPr>
              <a:t>la </a:t>
            </a:r>
            <a:r>
              <a:rPr lang="es-CL" dirty="0" smtClean="0">
                <a:solidFill>
                  <a:srgbClr val="0070C0"/>
                </a:solidFill>
              </a:rPr>
              <a:t>relatividad </a:t>
            </a:r>
            <a:r>
              <a:rPr lang="es-CL" dirty="0">
                <a:solidFill>
                  <a:srgbClr val="0070C0"/>
                </a:solidFill>
              </a:rPr>
              <a:t>Del movimiento</a:t>
            </a:r>
            <a:br>
              <a:rPr lang="es-CL" dirty="0">
                <a:solidFill>
                  <a:srgbClr val="0070C0"/>
                </a:solidFill>
              </a:rPr>
            </a:br>
            <a:r>
              <a:rPr lang="es-CL" dirty="0"/>
              <a:t> </a:t>
            </a:r>
            <a:br>
              <a:rPr lang="es-CL" dirty="0"/>
            </a:br>
            <a:endParaRPr lang="es-CL" dirty="0"/>
          </a:p>
        </p:txBody>
      </p:sp>
      <p:sp>
        <p:nvSpPr>
          <p:cNvPr id="3" name="Marcador de contenido 2"/>
          <p:cNvSpPr>
            <a:spLocks noGrp="1"/>
          </p:cNvSpPr>
          <p:nvPr>
            <p:ph idx="1"/>
          </p:nvPr>
        </p:nvSpPr>
        <p:spPr>
          <a:xfrm>
            <a:off x="575173" y="1431861"/>
            <a:ext cx="11072184" cy="4864008"/>
          </a:xfrm>
        </p:spPr>
        <p:txBody>
          <a:bodyPr/>
          <a:lstStyle/>
          <a:p>
            <a:r>
              <a:rPr lang="es-CL" sz="3200" dirty="0" smtClean="0">
                <a:solidFill>
                  <a:srgbClr val="FF0000"/>
                </a:solidFill>
              </a:rPr>
              <a:t>Sistema geocéntrico:</a:t>
            </a:r>
          </a:p>
          <a:p>
            <a:r>
              <a:rPr lang="es-CL" sz="3200" dirty="0" smtClean="0"/>
              <a:t>Durante </a:t>
            </a:r>
            <a:r>
              <a:rPr lang="es-CL" sz="3200" dirty="0"/>
              <a:t>muchos siglos, el ser humano pensó que el Sol se movía alrededor de la Tierra, y que esta permanecía inmóvil en el centro del universo. Hoy en día, sabemos que todas las estructuras del cosmos se mueven y que no existen sistemas que estén en reposo absoluto. </a:t>
            </a:r>
            <a:endParaRPr lang="es-CL" sz="3200" dirty="0" smtClean="0"/>
          </a:p>
          <a:p>
            <a:r>
              <a:rPr lang="es-CL" sz="3200" dirty="0" smtClean="0"/>
              <a:t>En </a:t>
            </a:r>
            <a:r>
              <a:rPr lang="es-CL" sz="3200" dirty="0"/>
              <a:t>esta lección, estudiaremos la importancia del movimiento relativo para comprender los fenómenos naturales</a:t>
            </a:r>
            <a:r>
              <a:rPr lang="es-CL" dirty="0"/>
              <a:t>.</a:t>
            </a:r>
          </a:p>
          <a:p>
            <a:endParaRPr lang="es-CL" dirty="0"/>
          </a:p>
        </p:txBody>
      </p:sp>
    </p:spTree>
    <p:extLst>
      <p:ext uri="{BB962C8B-B14F-4D97-AF65-F5344CB8AC3E}">
        <p14:creationId xmlns:p14="http://schemas.microsoft.com/office/powerpoint/2010/main" val="227851932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171" y="139859"/>
            <a:ext cx="10058400" cy="1609344"/>
          </a:xfrm>
        </p:spPr>
        <p:txBody>
          <a:bodyPr/>
          <a:lstStyle/>
          <a:p>
            <a:r>
              <a:rPr lang="es-CL" b="1" dirty="0">
                <a:solidFill>
                  <a:srgbClr val="FF0000"/>
                </a:solidFill>
              </a:rPr>
              <a:t>Sistemas de referencia</a:t>
            </a:r>
            <a:r>
              <a:rPr lang="es-CL" dirty="0">
                <a:solidFill>
                  <a:srgbClr val="FF0000"/>
                </a:solidFill>
              </a:rPr>
              <a:t/>
            </a:r>
            <a:br>
              <a:rPr lang="es-CL" dirty="0">
                <a:solidFill>
                  <a:srgbClr val="FF0000"/>
                </a:solidFill>
              </a:rPr>
            </a:br>
            <a:endParaRPr lang="es-CL" dirty="0">
              <a:solidFill>
                <a:srgbClr val="FF0000"/>
              </a:solidFill>
            </a:endParaRPr>
          </a:p>
        </p:txBody>
      </p:sp>
      <p:sp>
        <p:nvSpPr>
          <p:cNvPr id="3" name="Marcador de contenido 2"/>
          <p:cNvSpPr>
            <a:spLocks noGrp="1"/>
          </p:cNvSpPr>
          <p:nvPr>
            <p:ph idx="1"/>
          </p:nvPr>
        </p:nvSpPr>
        <p:spPr>
          <a:xfrm>
            <a:off x="275368" y="1072098"/>
            <a:ext cx="11811701" cy="5463614"/>
          </a:xfrm>
        </p:spPr>
        <p:txBody>
          <a:bodyPr>
            <a:normAutofit fontScale="70000" lnSpcReduction="20000"/>
          </a:bodyPr>
          <a:lstStyle/>
          <a:p>
            <a:r>
              <a:rPr lang="es-CL" sz="3500" dirty="0"/>
              <a:t>Cada vez que debemos ir a un lugar que no conocemos, necesitamos saber la dirección o mirar su ubicación en un mapa. </a:t>
            </a:r>
            <a:endParaRPr lang="es-CL" sz="3500" dirty="0" smtClean="0"/>
          </a:p>
          <a:p>
            <a:endParaRPr lang="es-CL" sz="3500" dirty="0"/>
          </a:p>
          <a:p>
            <a:r>
              <a:rPr lang="es-CL" sz="3500" dirty="0" smtClean="0"/>
              <a:t>Esto </a:t>
            </a:r>
            <a:r>
              <a:rPr lang="es-CL" sz="3500" dirty="0"/>
              <a:t>nos permite determinar a qué distancia se encuentra nuestro destino y cuál es el camino más corto para llegar hasta él </a:t>
            </a:r>
            <a:r>
              <a:rPr lang="es-CL" sz="3500" dirty="0" smtClean="0"/>
              <a:t>.</a:t>
            </a:r>
          </a:p>
          <a:p>
            <a:r>
              <a:rPr lang="es-CL" sz="3500" dirty="0" smtClean="0"/>
              <a:t>Sin embargo</a:t>
            </a:r>
            <a:r>
              <a:rPr lang="es-CL" sz="3500" dirty="0"/>
              <a:t>, ¿cómo podríamos determinar la ubicación de un lugar en una zona donde no existen direcciones ni calles</a:t>
            </a:r>
            <a:r>
              <a:rPr lang="es-CL" sz="3500" dirty="0" smtClean="0"/>
              <a:t>?</a:t>
            </a:r>
          </a:p>
          <a:p>
            <a:r>
              <a:rPr lang="es-CL" sz="3500" dirty="0" smtClean="0"/>
              <a:t> </a:t>
            </a:r>
            <a:r>
              <a:rPr lang="es-CL" sz="3500" dirty="0"/>
              <a:t>Para determinar la ubicación de un objeto, en física se recurre a lo que se denomina </a:t>
            </a:r>
            <a:r>
              <a:rPr lang="es-CL" sz="3500" dirty="0">
                <a:solidFill>
                  <a:srgbClr val="FF0000"/>
                </a:solidFill>
              </a:rPr>
              <a:t>sistema de referencia</a:t>
            </a:r>
            <a:r>
              <a:rPr lang="es-CL" sz="3500" dirty="0"/>
              <a:t>. </a:t>
            </a:r>
            <a:endParaRPr lang="es-CL" sz="3500" dirty="0" smtClean="0"/>
          </a:p>
          <a:p>
            <a:r>
              <a:rPr lang="es-CL" sz="3500" dirty="0" smtClean="0">
                <a:solidFill>
                  <a:srgbClr val="C00000"/>
                </a:solidFill>
              </a:rPr>
              <a:t>Este </a:t>
            </a:r>
            <a:r>
              <a:rPr lang="es-CL" sz="3500" dirty="0">
                <a:solidFill>
                  <a:srgbClr val="C00000"/>
                </a:solidFill>
              </a:rPr>
              <a:t>consta </a:t>
            </a:r>
            <a:r>
              <a:rPr lang="es-CL" sz="3500" dirty="0" smtClean="0">
                <a:solidFill>
                  <a:srgbClr val="C00000"/>
                </a:solidFill>
              </a:rPr>
              <a:t>de:</a:t>
            </a:r>
          </a:p>
          <a:p>
            <a:r>
              <a:rPr lang="es-CL" sz="3500" dirty="0" smtClean="0">
                <a:solidFill>
                  <a:srgbClr val="00B0F0"/>
                </a:solidFill>
              </a:rPr>
              <a:t> </a:t>
            </a:r>
            <a:r>
              <a:rPr lang="es-CL" sz="3500" dirty="0">
                <a:solidFill>
                  <a:srgbClr val="00B0F0"/>
                </a:solidFill>
              </a:rPr>
              <a:t>un punto de referencia </a:t>
            </a:r>
            <a:r>
              <a:rPr lang="es-CL" sz="3500" dirty="0"/>
              <a:t>(lugar desde donde se determinará la posición o movimiento de un cuerpo) y </a:t>
            </a:r>
            <a:endParaRPr lang="es-CL" sz="3500" dirty="0" smtClean="0"/>
          </a:p>
          <a:p>
            <a:r>
              <a:rPr lang="es-CL" sz="3500" dirty="0">
                <a:solidFill>
                  <a:srgbClr val="00B0F0"/>
                </a:solidFill>
              </a:rPr>
              <a:t>D</a:t>
            </a:r>
            <a:r>
              <a:rPr lang="es-CL" sz="3500" dirty="0" smtClean="0">
                <a:solidFill>
                  <a:srgbClr val="00B0F0"/>
                </a:solidFill>
              </a:rPr>
              <a:t>e </a:t>
            </a:r>
            <a:r>
              <a:rPr lang="es-CL" sz="3500" dirty="0">
                <a:solidFill>
                  <a:srgbClr val="00B0F0"/>
                </a:solidFill>
              </a:rPr>
              <a:t>un sistema de ejes </a:t>
            </a:r>
            <a:r>
              <a:rPr lang="es-CL" sz="3500" dirty="0" smtClean="0">
                <a:solidFill>
                  <a:srgbClr val="00B0F0"/>
                </a:solidFill>
              </a:rPr>
              <a:t>coordenados</a:t>
            </a:r>
            <a:r>
              <a:rPr lang="es-CL" sz="3500" dirty="0"/>
              <a:t>. Dependiendo de las dimensiones utilizadas en un sistema de coordenadas, se pueden dar los siguientes casos:</a:t>
            </a:r>
          </a:p>
          <a:p>
            <a:r>
              <a:rPr lang="es-CL" dirty="0"/>
              <a:t/>
            </a:r>
            <a:br>
              <a:rPr lang="es-CL" dirty="0"/>
            </a:br>
            <a:endParaRPr lang="es-CL" dirty="0"/>
          </a:p>
        </p:txBody>
      </p:sp>
    </p:spTree>
    <p:extLst>
      <p:ext uri="{BB962C8B-B14F-4D97-AF65-F5344CB8AC3E}">
        <p14:creationId xmlns:p14="http://schemas.microsoft.com/office/powerpoint/2010/main" val="129633229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0084" y="244789"/>
            <a:ext cx="10058400" cy="1609344"/>
          </a:xfrm>
        </p:spPr>
        <p:txBody>
          <a:bodyPr/>
          <a:lstStyle/>
          <a:p>
            <a:r>
              <a:rPr lang="es-CL" dirty="0">
                <a:solidFill>
                  <a:srgbClr val="00B050"/>
                </a:solidFill>
              </a:rPr>
              <a:t>sistema de coordenadas </a:t>
            </a:r>
            <a:r>
              <a:rPr lang="es-CL" dirty="0" smtClean="0">
                <a:solidFill>
                  <a:srgbClr val="00B050"/>
                </a:solidFill>
              </a:rPr>
              <a:t>unidimensional</a:t>
            </a:r>
            <a:endParaRPr lang="es-CL" dirty="0">
              <a:solidFill>
                <a:srgbClr val="00B050"/>
              </a:solidFill>
            </a:endParaRPr>
          </a:p>
        </p:txBody>
      </p:sp>
      <p:sp>
        <p:nvSpPr>
          <p:cNvPr id="3" name="Marcador de contenido 2"/>
          <p:cNvSpPr>
            <a:spLocks noGrp="1"/>
          </p:cNvSpPr>
          <p:nvPr>
            <p:ph idx="1"/>
          </p:nvPr>
        </p:nvSpPr>
        <p:spPr>
          <a:xfrm>
            <a:off x="605153" y="1716674"/>
            <a:ext cx="10058400" cy="4050792"/>
          </a:xfrm>
        </p:spPr>
        <p:txBody>
          <a:bodyPr/>
          <a:lstStyle/>
          <a:p>
            <a:r>
              <a:rPr lang="es-CL" sz="2800" dirty="0"/>
              <a:t>Cuando se requiere describir la ubicación o el </a:t>
            </a:r>
            <a:r>
              <a:rPr lang="es-CL" sz="2800" dirty="0" smtClean="0"/>
              <a:t>movimiento </a:t>
            </a:r>
            <a:r>
              <a:rPr lang="es-CL" sz="2800" dirty="0"/>
              <a:t>en una dimensión, como en un camino o </a:t>
            </a:r>
            <a:r>
              <a:rPr lang="es-CL" sz="2800" dirty="0" smtClean="0"/>
              <a:t>carretera </a:t>
            </a:r>
            <a:r>
              <a:rPr lang="es-CL" sz="2800" dirty="0"/>
              <a:t>recta, por simplicidad se establece </a:t>
            </a:r>
            <a:r>
              <a:rPr lang="es-CL" sz="2800" dirty="0">
                <a:solidFill>
                  <a:srgbClr val="FF0000"/>
                </a:solidFill>
              </a:rPr>
              <a:t>un sistema de coordenadas unidimensional</a:t>
            </a:r>
            <a:r>
              <a:rPr lang="es-CL" sz="2800" dirty="0"/>
              <a:t>.  Este consiste en un único eje coordenado, que generalmente se </a:t>
            </a:r>
            <a:r>
              <a:rPr lang="es-CL" sz="2800" dirty="0" smtClean="0"/>
              <a:t>denomina </a:t>
            </a:r>
            <a:r>
              <a:rPr lang="es-CL" sz="2800" dirty="0"/>
              <a:t>eje X. En la imagen, la persona que representa al observador está situada sobre el punto de </a:t>
            </a:r>
            <a:r>
              <a:rPr lang="es-CL" sz="2800" dirty="0" smtClean="0"/>
              <a:t>referencia designado como O</a:t>
            </a:r>
          </a:p>
          <a:p>
            <a:endParaRPr lang="es-CL" dirty="0"/>
          </a:p>
        </p:txBody>
      </p:sp>
      <p:pic>
        <p:nvPicPr>
          <p:cNvPr id="7" name="Imagen 6"/>
          <p:cNvPicPr>
            <a:picLocks noChangeAspect="1"/>
          </p:cNvPicPr>
          <p:nvPr/>
        </p:nvPicPr>
        <p:blipFill>
          <a:blip r:embed="rId2"/>
          <a:stretch>
            <a:fillRect/>
          </a:stretch>
        </p:blipFill>
        <p:spPr>
          <a:xfrm>
            <a:off x="3678137" y="4466470"/>
            <a:ext cx="8799225" cy="2601992"/>
          </a:xfrm>
          <a:prstGeom prst="rect">
            <a:avLst/>
          </a:prstGeom>
        </p:spPr>
      </p:pic>
    </p:spTree>
    <p:extLst>
      <p:ext uri="{BB962C8B-B14F-4D97-AF65-F5344CB8AC3E}">
        <p14:creationId xmlns:p14="http://schemas.microsoft.com/office/powerpoint/2010/main" val="368221057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68" y="184828"/>
            <a:ext cx="10058400" cy="1282395"/>
          </a:xfrm>
        </p:spPr>
        <p:txBody>
          <a:bodyPr>
            <a:normAutofit fontScale="90000"/>
          </a:bodyPr>
          <a:lstStyle/>
          <a:p>
            <a:r>
              <a:rPr lang="es-ES" dirty="0" smtClean="0">
                <a:solidFill>
                  <a:srgbClr val="0070C0"/>
                </a:solidFill>
              </a:rPr>
              <a:t>Sistema de coordenadas bidimensionales</a:t>
            </a:r>
            <a:r>
              <a:rPr lang="es-ES" dirty="0" smtClean="0"/>
              <a:t>.</a:t>
            </a:r>
            <a:endParaRPr lang="es-CL" dirty="0"/>
          </a:p>
        </p:txBody>
      </p:sp>
      <p:sp>
        <p:nvSpPr>
          <p:cNvPr id="3" name="Marcador de contenido 2"/>
          <p:cNvSpPr>
            <a:spLocks noGrp="1"/>
          </p:cNvSpPr>
          <p:nvPr>
            <p:ph idx="1"/>
          </p:nvPr>
        </p:nvSpPr>
        <p:spPr>
          <a:xfrm>
            <a:off x="0" y="1244184"/>
            <a:ext cx="11842230" cy="5381468"/>
          </a:xfrm>
        </p:spPr>
        <p:txBody>
          <a:bodyPr>
            <a:normAutofit/>
          </a:bodyPr>
          <a:lstStyle/>
          <a:p>
            <a:r>
              <a:rPr lang="es-CL" sz="2800" dirty="0">
                <a:solidFill>
                  <a:srgbClr val="7030A0"/>
                </a:solidFill>
              </a:rPr>
              <a:t>Para describir la ubicación o el movimiento de </a:t>
            </a:r>
            <a:r>
              <a:rPr lang="es-CL" sz="2800" dirty="0" smtClean="0">
                <a:solidFill>
                  <a:srgbClr val="7030A0"/>
                </a:solidFill>
              </a:rPr>
              <a:t>un cuerpo </a:t>
            </a:r>
            <a:r>
              <a:rPr lang="es-CL" sz="2800" dirty="0">
                <a:solidFill>
                  <a:srgbClr val="7030A0"/>
                </a:solidFill>
              </a:rPr>
              <a:t>en un plano (dos dimensiones), </a:t>
            </a:r>
            <a:r>
              <a:rPr lang="es-CL" sz="2800" dirty="0" smtClean="0">
                <a:solidFill>
                  <a:srgbClr val="7030A0"/>
                </a:solidFill>
              </a:rPr>
              <a:t>se requiere </a:t>
            </a:r>
            <a:r>
              <a:rPr lang="es-CL" sz="2800" dirty="0">
                <a:solidFill>
                  <a:srgbClr val="7030A0"/>
                </a:solidFill>
              </a:rPr>
              <a:t>de dos ejes coordenados,  usualmente </a:t>
            </a:r>
            <a:endParaRPr lang="es-CL" sz="2800" dirty="0" smtClean="0">
              <a:solidFill>
                <a:srgbClr val="7030A0"/>
              </a:solidFill>
            </a:endParaRPr>
          </a:p>
          <a:p>
            <a:r>
              <a:rPr lang="es-CL" sz="2800" dirty="0" smtClean="0">
                <a:solidFill>
                  <a:srgbClr val="7030A0"/>
                </a:solidFill>
              </a:rPr>
              <a:t> </a:t>
            </a:r>
            <a:r>
              <a:rPr lang="es-CL" sz="2800" dirty="0">
                <a:solidFill>
                  <a:srgbClr val="7030A0"/>
                </a:solidFill>
              </a:rPr>
              <a:t>llamados  eje X y eje Y</a:t>
            </a:r>
            <a:r>
              <a:rPr lang="es-CL" sz="2800" dirty="0" smtClean="0">
                <a:solidFill>
                  <a:srgbClr val="7030A0"/>
                </a:solidFill>
              </a:rPr>
              <a:t>.. </a:t>
            </a:r>
          </a:p>
          <a:p>
            <a:endParaRPr lang="es-CL" sz="2800" dirty="0" smtClean="0">
              <a:solidFill>
                <a:srgbClr val="7030A0"/>
              </a:solidFill>
            </a:endParaRPr>
          </a:p>
          <a:p>
            <a:r>
              <a:rPr lang="es-CL" sz="2800" dirty="0" smtClean="0"/>
              <a:t> </a:t>
            </a:r>
            <a:r>
              <a:rPr lang="es-CL" sz="2800" dirty="0">
                <a:solidFill>
                  <a:schemeClr val="accent1"/>
                </a:solidFill>
              </a:rPr>
              <a:t>La </a:t>
            </a:r>
            <a:r>
              <a:rPr lang="es-CL" sz="2800" dirty="0" smtClean="0">
                <a:solidFill>
                  <a:schemeClr val="accent1"/>
                </a:solidFill>
              </a:rPr>
              <a:t>ubicación </a:t>
            </a:r>
            <a:r>
              <a:rPr lang="es-CL" sz="2800" dirty="0">
                <a:solidFill>
                  <a:schemeClr val="accent1"/>
                </a:solidFill>
              </a:rPr>
              <a:t>de cualquier </a:t>
            </a:r>
            <a:r>
              <a:rPr lang="es-CL" sz="2800" dirty="0" smtClean="0">
                <a:solidFill>
                  <a:schemeClr val="accent1"/>
                </a:solidFill>
              </a:rPr>
              <a:t>cuerpo </a:t>
            </a:r>
            <a:r>
              <a:rPr lang="es-CL" sz="2800" dirty="0">
                <a:solidFill>
                  <a:schemeClr val="accent1"/>
                </a:solidFill>
              </a:rPr>
              <a:t>puede </a:t>
            </a:r>
            <a:r>
              <a:rPr lang="es-CL" sz="2800" dirty="0" smtClean="0">
                <a:solidFill>
                  <a:schemeClr val="accent1"/>
                </a:solidFill>
              </a:rPr>
              <a:t>ser</a:t>
            </a:r>
          </a:p>
          <a:p>
            <a:r>
              <a:rPr lang="es-CL" sz="2800" dirty="0" smtClean="0">
                <a:solidFill>
                  <a:schemeClr val="accent1"/>
                </a:solidFill>
              </a:rPr>
              <a:t> </a:t>
            </a:r>
            <a:r>
              <a:rPr lang="es-CL" sz="2800" dirty="0">
                <a:solidFill>
                  <a:schemeClr val="accent1"/>
                </a:solidFill>
              </a:rPr>
              <a:t>descrita a través de este </a:t>
            </a:r>
            <a:r>
              <a:rPr lang="es-CL" sz="2800" dirty="0" smtClean="0">
                <a:solidFill>
                  <a:schemeClr val="accent1"/>
                </a:solidFill>
              </a:rPr>
              <a:t>sistema</a:t>
            </a:r>
            <a:r>
              <a:rPr lang="es-CL" sz="2800" dirty="0">
                <a:solidFill>
                  <a:schemeClr val="accent1"/>
                </a:solidFill>
              </a:rPr>
              <a:t> </a:t>
            </a:r>
            <a:r>
              <a:rPr lang="es-CL" sz="2800" dirty="0" smtClean="0">
                <a:solidFill>
                  <a:schemeClr val="accent1"/>
                </a:solidFill>
              </a:rPr>
              <a:t>de </a:t>
            </a:r>
          </a:p>
          <a:p>
            <a:r>
              <a:rPr lang="es-CL" sz="2800" dirty="0" smtClean="0">
                <a:solidFill>
                  <a:schemeClr val="accent1"/>
                </a:solidFill>
              </a:rPr>
              <a:t>coordenadas</a:t>
            </a:r>
            <a:r>
              <a:rPr lang="es-CL" sz="2800" dirty="0" smtClean="0"/>
              <a:t>.</a:t>
            </a:r>
          </a:p>
          <a:p>
            <a:endParaRPr lang="es-ES" dirty="0"/>
          </a:p>
          <a:p>
            <a:endParaRPr lang="es-CL" dirty="0"/>
          </a:p>
        </p:txBody>
      </p:sp>
      <p:pic>
        <p:nvPicPr>
          <p:cNvPr id="4" name="Imagen 3"/>
          <p:cNvPicPr>
            <a:picLocks noChangeAspect="1"/>
          </p:cNvPicPr>
          <p:nvPr/>
        </p:nvPicPr>
        <p:blipFill>
          <a:blip r:embed="rId2"/>
          <a:stretch>
            <a:fillRect/>
          </a:stretch>
        </p:blipFill>
        <p:spPr>
          <a:xfrm>
            <a:off x="7425127" y="2121101"/>
            <a:ext cx="4606977" cy="3341009"/>
          </a:xfrm>
          <a:prstGeom prst="rect">
            <a:avLst/>
          </a:prstGeom>
        </p:spPr>
      </p:pic>
    </p:spTree>
    <p:extLst>
      <p:ext uri="{BB962C8B-B14F-4D97-AF65-F5344CB8AC3E}">
        <p14:creationId xmlns:p14="http://schemas.microsoft.com/office/powerpoint/2010/main" val="390738047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2133</TotalTime>
  <Words>2658</Words>
  <Application>Microsoft Office PowerPoint</Application>
  <PresentationFormat>Panorámica</PresentationFormat>
  <Paragraphs>276</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Cambria Math</vt:lpstr>
      <vt:lpstr>Rockwell</vt:lpstr>
      <vt:lpstr>Rockwell Condensed</vt:lpstr>
      <vt:lpstr>Times New Roman</vt:lpstr>
      <vt:lpstr>Wingdings</vt:lpstr>
      <vt:lpstr>Tipo de madera</vt:lpstr>
      <vt:lpstr>Fuerza y movimiento</vt:lpstr>
      <vt:lpstr>Temas a tratar.</vt:lpstr>
      <vt:lpstr>¡Esto no es ficción, simple realidad!</vt:lpstr>
      <vt:lpstr>¿La luz viaja realmente en línea recta?</vt:lpstr>
      <vt:lpstr>¿Cómo se determina la posición de un objeto sobre la Tierra? </vt:lpstr>
      <vt:lpstr>la relatividad Del movimiento   </vt:lpstr>
      <vt:lpstr>Sistemas de referencia </vt:lpstr>
      <vt:lpstr>sistema de coordenadas unidimensional</vt:lpstr>
      <vt:lpstr>Sistema de coordenadas bidimensionales.</vt:lpstr>
      <vt:lpstr>Sistema de coordenadas tridimensionales.</vt:lpstr>
      <vt:lpstr>Aplicación. </vt:lpstr>
      <vt:lpstr>¿Qué se necesita para describir el movimiento de un cuerpo? </vt:lpstr>
      <vt:lpstr>A partir de la imagen, respondan:</vt:lpstr>
      <vt:lpstr>la posición </vt:lpstr>
      <vt:lpstr>el desplazamiento y la distancia </vt:lpstr>
      <vt:lpstr>El desplazamiento.</vt:lpstr>
      <vt:lpstr>la rapidez  y la velocidad </vt:lpstr>
      <vt:lpstr>Analice y Responda:</vt:lpstr>
      <vt:lpstr>La relatividad del movimiento.</vt:lpstr>
      <vt:lpstr>La relatividad de la trayectoria.</vt:lpstr>
      <vt:lpstr>Sistemas de referencia.</vt:lpstr>
      <vt:lpstr>El espacio de galileo( métrica galileana)</vt:lpstr>
      <vt:lpstr>Transformadas de Galileo</vt:lpstr>
      <vt:lpstr>la relatividad en la velocidad </vt:lpstr>
      <vt:lpstr>Cómo  se determina  la velocidad relativa? </vt:lpstr>
      <vt:lpstr>Análisis de una situación real.</vt:lpstr>
      <vt:lpstr>Una mujer matemática que estudió la relatividad del movimiento.</vt:lpstr>
      <vt:lpstr>Problema , análisis </vt:lpstr>
      <vt:lpstr>Aplicación.</vt:lpstr>
      <vt:lpstr>representar</vt:lpstr>
      <vt:lpstr>analizar</vt:lpstr>
      <vt:lpstr>analizar</vt:lpstr>
      <vt:lpstr>aplicar</vt:lpstr>
      <vt:lpstr>representar</vt:lpstr>
      <vt:lpstr>aplicar</vt:lpstr>
      <vt:lpstr>Evalùa.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Fuerza y movimiento</dc:title>
  <dc:creator>Montoya</dc:creator>
  <cp:lastModifiedBy>Montoya</cp:lastModifiedBy>
  <cp:revision>33</cp:revision>
  <dcterms:created xsi:type="dcterms:W3CDTF">2017-09-16T12:52:40Z</dcterms:created>
  <dcterms:modified xsi:type="dcterms:W3CDTF">2017-12-29T11:34:12Z</dcterms:modified>
</cp:coreProperties>
</file>